
<file path=[Content_Types].xml><?xml version="1.0" encoding="utf-8"?>
<Types xmlns="http://schemas.openxmlformats.org/package/2006/content-types">
  <Override PartName="/ppt/slides/slide14.xml" ContentType="application/vnd.openxmlformats-officedocument.presentationml.slide+xml"/>
  <Override PartName="/ppt/tags/tag24.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Default Extension="xml" ContentType="application/xml"/>
  <Override PartName="/ppt/tableStyles.xml" ContentType="application/vnd.openxmlformats-officedocument.presentationml.tableStyles+xml"/>
  <Override PartName="/ppt/tags/tag16.xml" ContentType="application/vnd.openxmlformats-officedocument.presentationml.tags+xml"/>
  <Override PartName="/ppt/notesSlides/notesSlide1.xml" ContentType="application/vnd.openxmlformats-officedocument.presentationml.notesSlide+xml"/>
  <Override PartName="/ppt/slides/slide21.xml" ContentType="application/vnd.openxmlformats-officedocument.presentationml.slide+xml"/>
  <Override PartName="/ppt/slides/slide5.xml" ContentType="application/vnd.openxmlformats-officedocument.presentationml.slide+xml"/>
  <Override PartName="/ppt/tags/tag4.xml" ContentType="application/vnd.openxmlformats-officedocument.presentationml.tags+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tags/tag23.xml" ContentType="application/vnd.openxmlformats-officedocument.presentationml.tags+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tags/tag32.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slides/slide27.xml" ContentType="application/vnd.openxmlformats-officedocument.presentationml.slide+xml"/>
  <Override PartName="/ppt/slides/slide20.xml" ContentType="application/vnd.openxmlformats-officedocument.presentationml.slide+xml"/>
  <Default Extension="emf" ContentType="image/x-emf"/>
  <Override PartName="/ppt/tags/tag3.xml" ContentType="application/vnd.openxmlformats-officedocument.presentationml.tags+xml"/>
  <Override PartName="/ppt/slides/slide4.xml" ContentType="application/vnd.openxmlformats-officedocument.presentationml.slide+xml"/>
  <Override PartName="/ppt/slides/slide19.xml" ContentType="application/vnd.openxmlformats-officedocument.presentationml.slide+xml"/>
  <Override PartName="/ppt/tags/tag29.xml" ContentType="application/vnd.openxmlformats-officedocument.presentationml.tags+xml"/>
  <Override PartName="/ppt/slideLayouts/slideLayout4.xml" ContentType="application/vnd.openxmlformats-officedocument.presentationml.slideLayout+xml"/>
  <Override PartName="/ppt/notesSlides/notesSlide8.xml" ContentType="application/vnd.openxmlformats-officedocument.presentationml.notesSlide+xml"/>
  <Default Extension="png" ContentType="image/png"/>
  <Override PartName="/ppt/slides/slide12.xml" ContentType="application/vnd.openxmlformats-officedocument.presentationml.slide+xml"/>
  <Override PartName="/ppt/tags/tag22.xml" ContentType="application/vnd.openxmlformats-officedocument.presentationml.tags+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tags/tag31.xml" ContentType="application/vnd.openxmlformats-officedocument.presentationml.tags+xml"/>
  <Override PartName="/ppt/notesSlides/notesSlide6.xml" ContentType="application/vnd.openxmlformats-officedocument.presentationml.notesSlide+xml"/>
  <Override PartName="/ppt/presProps.xml" ContentType="application/vnd.openxmlformats-officedocument.presentationml.presProps+xml"/>
  <Override PartName="/ppt/tags/tag14.xml" ContentType="application/vnd.openxmlformats-officedocument.presentationml.tags+xml"/>
  <Override PartName="/ppt/slides/slide26.xml" ContentType="application/vnd.openxmlformats-officedocument.presentationml.slide+xml"/>
  <Override PartName="/ppt/tags/tag9.xml" ContentType="application/vnd.openxmlformats-officedocument.presentationml.tags+xml"/>
  <Override PartName="/ppt/notesSlides/notesSlide21.xml" ContentType="application/vnd.openxmlformats-officedocument.presentationml.notesSlide+xml"/>
  <Override PartName="/ppt/tags/tag2.xml" ContentType="application/vnd.openxmlformats-officedocument.presentationml.tags+xml"/>
  <Override PartName="/ppt/slides/slide3.xml" ContentType="application/vnd.openxmlformats-officedocument.presentationml.slide+xml"/>
  <Override PartName="/ppt/slides/slide18.xml" ContentType="application/vnd.openxmlformats-officedocument.presentationml.slide+xml"/>
  <Override PartName="/ppt/tags/tag28.xml" ContentType="application/vnd.openxmlformats-officedocument.presentationml.tags+xml"/>
  <Override PartName="/ppt/slideLayouts/slideLayout3.xml" ContentType="application/vnd.openxmlformats-officedocument.presentationml.slideLayout+xml"/>
  <Override PartName="/ppt/slides/slide11.xml" ContentType="application/vnd.openxmlformats-officedocument.presentationml.slide+xml"/>
  <Override PartName="/ppt/tags/tag21.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slides/slide25.xml" ContentType="application/vnd.openxmlformats-officedocument.presentationml.slide+xml"/>
  <Override PartName="/ppt/slides/slide9.xml" ContentType="application/vnd.openxmlformats-officedocument.presentationml.slide+xml"/>
  <Override PartName="/ppt/tags/tag8.xml" ContentType="application/vnd.openxmlformats-officedocument.presentationml.tags+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tags/tag27.xml" ContentType="application/vnd.openxmlformats-officedocument.presentationml.tags+xml"/>
  <Override PartName="/ppt/notesSlides/notesSlide19.xml" ContentType="application/vnd.openxmlformats-officedocument.presentationml.notesSlide+xml"/>
  <Override PartName="/ppt/slides/slide10.xml" ContentType="application/vnd.openxmlformats-officedocument.presentationml.slide+xml"/>
  <Override PartName="/ppt/tags/tag20.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docProps/app.xml" ContentType="application/vnd.openxmlformats-officedocument.extended-properties+xml"/>
  <Override PartName="/ppt/tags/tag19.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slides/slide24.xml" ContentType="application/vnd.openxmlformats-officedocument.presentationml.slide+xml"/>
  <Override PartName="/ppt/notesSlides/notesSlide10.xml" ContentType="application/vnd.openxmlformats-officedocument.presentationml.notesSlide+xml"/>
  <Override PartName="/ppt/tags/tag7.xml" ContentType="application/vnd.openxmlformats-officedocument.presentationml.tags+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tags/tag26.xml" ContentType="application/vnd.openxmlformats-officedocument.presentationml.tags+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tags/tag35.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heme/theme2.xml" ContentType="application/vnd.openxmlformats-officedocument.theme+xml"/>
  <Override PartName="/ppt/tags/tag11.xml" ContentType="application/vnd.openxmlformats-officedocument.presentationml.tags+xml"/>
  <Override PartName="/ppt/slides/slide23.xml" ContentType="application/vnd.openxmlformats-officedocument.presentationml.slide+xml"/>
  <Override PartName="/ppt/tags/tag6.xml" ContentType="application/vnd.openxmlformats-officedocument.presentationml.tags+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tags/tag25.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tags/tag5.xml" ContentType="application/vnd.openxmlformats-officedocument.presentationml.tags+xml"/>
  <Override PartName="/ppt/slides/slide6.xml" ContentType="application/vnd.openxmlformats-officedocument.presentationml.slide+xml"/>
  <Override PartName="/ppt/slideLayouts/slideLayout6.xml" ContentType="application/vnd.openxmlformats-officedocument.presentationml.slideLayout+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29"/>
  </p:notesMasterIdLst>
  <p:sldIdLst>
    <p:sldId id="256" r:id="rId2"/>
    <p:sldId id="257" r:id="rId3"/>
    <p:sldId id="294" r:id="rId4"/>
    <p:sldId id="258" r:id="rId5"/>
    <p:sldId id="295" r:id="rId6"/>
    <p:sldId id="259" r:id="rId7"/>
    <p:sldId id="262" r:id="rId8"/>
    <p:sldId id="263" r:id="rId9"/>
    <p:sldId id="265" r:id="rId10"/>
    <p:sldId id="285" r:id="rId11"/>
    <p:sldId id="293" r:id="rId12"/>
    <p:sldId id="273" r:id="rId13"/>
    <p:sldId id="271" r:id="rId14"/>
    <p:sldId id="296" r:id="rId15"/>
    <p:sldId id="270" r:id="rId16"/>
    <p:sldId id="278" r:id="rId17"/>
    <p:sldId id="266" r:id="rId18"/>
    <p:sldId id="281" r:id="rId19"/>
    <p:sldId id="279" r:id="rId20"/>
    <p:sldId id="267" r:id="rId21"/>
    <p:sldId id="269" r:id="rId22"/>
    <p:sldId id="297" r:id="rId23"/>
    <p:sldId id="275" r:id="rId24"/>
    <p:sldId id="298" r:id="rId25"/>
    <p:sldId id="299" r:id="rId26"/>
    <p:sldId id="300" r:id="rId27"/>
    <p:sldId id="289"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2342" autoAdjust="0"/>
    <p:restoredTop sz="82064" autoAdjust="0"/>
  </p:normalViewPr>
  <p:slideViewPr>
    <p:cSldViewPr>
      <p:cViewPr>
        <p:scale>
          <a:sx n="100" d="100"/>
          <a:sy n="100" d="100"/>
        </p:scale>
        <p:origin x="-144" y="1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16"/>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23C3F1-3F5C-4597-8D8C-E71AF12FC785}" type="datetimeFigureOut">
              <a:rPr lang="fr-FR" smtClean="0"/>
              <a:pPr/>
              <a:t>1/12/10</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E6BD1-722E-4AC9-922A-AFB5C4785F8E}" type="slidenum">
              <a:rPr lang="fr-CA" smtClean="0"/>
              <a:pPr/>
              <a:t>‹#›</a:t>
            </a:fld>
            <a:endParaRPr lang="fr-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Bonjour,</a:t>
            </a:r>
            <a:r>
              <a:rPr lang="fr-FR" baseline="0" dirty="0" smtClean="0"/>
              <a:t> il me fait très plaisir d’être ici aujourd’hui pour vous présenter un projet auquel j’ai participé avec les professeurs </a:t>
            </a:r>
            <a:r>
              <a:rPr lang="fr-FR" baseline="0" dirty="0" err="1" smtClean="0"/>
              <a:t>Contandriopoulos</a:t>
            </a:r>
            <a:r>
              <a:rPr lang="fr-FR" baseline="0" dirty="0" smtClean="0"/>
              <a:t> et Champagne. Je vous présente la première phase d’un projet que nous poursuivons actuellement.</a:t>
            </a:r>
            <a:endParaRPr lang="fr-FR" dirty="0" smtClean="0"/>
          </a:p>
        </p:txBody>
      </p:sp>
      <p:sp>
        <p:nvSpPr>
          <p:cNvPr id="4" name="Espace réservé du numéro de diapositive 3"/>
          <p:cNvSpPr>
            <a:spLocks noGrp="1"/>
          </p:cNvSpPr>
          <p:nvPr>
            <p:ph type="sldNum" sz="quarter" idx="10"/>
          </p:nvPr>
        </p:nvSpPr>
        <p:spPr/>
        <p:txBody>
          <a:bodyPr/>
          <a:lstStyle/>
          <a:p>
            <a:fld id="{0B6E6BD1-722E-4AC9-922A-AFB5C4785F8E}" type="slidenum">
              <a:rPr lang="fr-CA" smtClean="0"/>
              <a:pPr/>
              <a:t>1</a:t>
            </a:fld>
            <a:endParaRPr lang="fr-CA"/>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déploiement du système s’est fait en réalisant</a:t>
            </a:r>
            <a:r>
              <a:rPr lang="fr-FR" baseline="0" dirty="0" smtClean="0"/>
              <a:t> les étapes suivantes, nous avons sélectionné des indicateurs</a:t>
            </a:r>
            <a:endParaRPr lang="fr-FR" dirty="0"/>
          </a:p>
        </p:txBody>
      </p:sp>
      <p:sp>
        <p:nvSpPr>
          <p:cNvPr id="4" name="Espace réservé du numéro de diapositive 3"/>
          <p:cNvSpPr>
            <a:spLocks noGrp="1"/>
          </p:cNvSpPr>
          <p:nvPr>
            <p:ph type="sldNum" sz="quarter" idx="10"/>
          </p:nvPr>
        </p:nvSpPr>
        <p:spPr/>
        <p:txBody>
          <a:bodyPr/>
          <a:lstStyle/>
          <a:p>
            <a:fld id="{0B6E6BD1-722E-4AC9-922A-AFB5C4785F8E}" type="slidenum">
              <a:rPr lang="fr-CA" smtClean="0"/>
              <a:pPr/>
              <a:t>10</a:t>
            </a:fld>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r>
              <a:rPr lang="fr-CA" dirty="0" smtClean="0">
                <a:ea typeface="ＭＳ Ｐゴシック" charset="-128"/>
              </a:rPr>
              <a:t>Les 4 dimensions se subdivisent en 13 sous-dimensions</a:t>
            </a:r>
            <a:r>
              <a:rPr lang="fr-CA" baseline="0" dirty="0" smtClean="0">
                <a:ea typeface="ＭＳ Ｐゴシック" charset="-128"/>
              </a:rPr>
              <a:t> pour lesquelles </a:t>
            </a:r>
            <a:r>
              <a:rPr lang="fr-CA" dirty="0" smtClean="0">
                <a:ea typeface="ＭＳ Ｐゴシック" charset="-128"/>
              </a:rPr>
              <a:t>on a procédé à une revue de littérature et un inventaire des données disponibles pour choisir les indicateurs les plus pertinents.</a:t>
            </a:r>
          </a:p>
          <a:p>
            <a:pPr eaLnBrk="1" hangingPunct="1"/>
            <a:endParaRPr lang="fr-CA" dirty="0" smtClean="0">
              <a:ea typeface="ＭＳ Ｐゴシック" charset="-128"/>
            </a:endParaRPr>
          </a:p>
          <a:p>
            <a:pPr eaLnBrk="1" hangingPunct="1"/>
            <a:r>
              <a:rPr lang="fr-CA" dirty="0" smtClean="0">
                <a:ea typeface="ＭＳ Ｐゴシック" charset="-128"/>
              </a:rPr>
              <a:t>On a choisi de ne pas faire de cueillette de données additionnelle pour l’instant et de travailler avec les données disponibles. Ce qui a représenté une contrainte non négligeable</a:t>
            </a:r>
            <a:r>
              <a:rPr lang="fr-CA" baseline="0" dirty="0" smtClean="0">
                <a:ea typeface="ＭＳ Ｐゴシック" charset="-128"/>
              </a:rPr>
              <a:t> et explique qu’il y a des sous-dimensions qu’on n’a pas été en mesure d’évaluer.</a:t>
            </a:r>
            <a:endParaRPr lang="fr-CA" dirty="0" smtClean="0">
              <a:ea typeface="ＭＳ Ｐゴシック" charset="-128"/>
            </a:endParaRPr>
          </a:p>
          <a:p>
            <a:pPr eaLnBrk="1" hangingPunct="1"/>
            <a:endParaRPr lang="fr-CA" dirty="0" smtClean="0">
              <a:ea typeface="ＭＳ Ｐゴシック" charset="-128"/>
            </a:endParaRPr>
          </a:p>
          <a:p>
            <a:r>
              <a:rPr lang="fr-CA" dirty="0" smtClean="0"/>
              <a:t>Malgré</a:t>
            </a:r>
            <a:r>
              <a:rPr lang="fr-CA" baseline="0" dirty="0" smtClean="0"/>
              <a:t> tout, on a retenu 139 indicateurs.</a:t>
            </a:r>
            <a:r>
              <a:rPr lang="fr-CA" dirty="0" smtClean="0"/>
              <a:t> Le nombre d’indicateurs utilisé varie de 21 à 74 selon le groupe</a:t>
            </a:r>
            <a:r>
              <a:rPr lang="fr-CA" baseline="0" dirty="0" smtClean="0"/>
              <a:t> d’établissements.</a:t>
            </a:r>
            <a:endParaRPr lang="fr-CA" dirty="0" smtClean="0"/>
          </a:p>
          <a:p>
            <a:pPr eaLnBrk="1" hangingPunct="1">
              <a:spcBef>
                <a:spcPct val="0"/>
              </a:spcBef>
            </a:pPr>
            <a:endParaRPr lang="fr-CA" dirty="0" smtClean="0"/>
          </a:p>
          <a:p>
            <a:r>
              <a:rPr lang="fr-CA" dirty="0" smtClean="0"/>
              <a:t>Dans le</a:t>
            </a:r>
            <a:r>
              <a:rPr lang="fr-CA" baseline="0" dirty="0" smtClean="0"/>
              <a:t> système actuel nous en avons 120 pour les CSSS...</a:t>
            </a:r>
            <a:endParaRPr lang="fr-CA" dirty="0" smtClean="0"/>
          </a:p>
          <a:p>
            <a:endParaRPr lang="fr-CA" dirty="0" smtClean="0"/>
          </a:p>
        </p:txBody>
      </p:sp>
      <p:sp>
        <p:nvSpPr>
          <p:cNvPr id="4" name="Espace réservé de la date 3"/>
          <p:cNvSpPr>
            <a:spLocks noGrp="1"/>
          </p:cNvSpPr>
          <p:nvPr>
            <p:ph type="dt" idx="10"/>
          </p:nvPr>
        </p:nvSpPr>
        <p:spPr/>
        <p:txBody>
          <a:bodyPr/>
          <a:lstStyle/>
          <a:p>
            <a:pPr>
              <a:defRPr/>
            </a:pPr>
            <a:fld id="{9AFD22BC-7F85-4F9E-A1CB-21C72BFCB116}" type="datetime1">
              <a:rPr lang="fr-FR" smtClean="0"/>
              <a:pPr>
                <a:defRPr/>
              </a:pPr>
              <a:t>1/12/10</a:t>
            </a:fld>
            <a:endParaRPr lang="fr-CA"/>
          </a:p>
        </p:txBody>
      </p:sp>
      <p:sp>
        <p:nvSpPr>
          <p:cNvPr id="5" name="Espace réservé du numéro de diapositive 4"/>
          <p:cNvSpPr>
            <a:spLocks noGrp="1"/>
          </p:cNvSpPr>
          <p:nvPr>
            <p:ph type="sldNum" sz="quarter" idx="11"/>
          </p:nvPr>
        </p:nvSpPr>
        <p:spPr/>
        <p:txBody>
          <a:bodyPr/>
          <a:lstStyle/>
          <a:p>
            <a:pPr>
              <a:defRPr/>
            </a:pPr>
            <a:fld id="{C61C7ED2-C495-4E59-A74E-2011A7C42ACE}" type="slidenum">
              <a:rPr lang="fr-CA" smtClean="0"/>
              <a:pPr>
                <a:defRPr/>
              </a:pPr>
              <a:t>11</a:t>
            </a:fld>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Voici rapidement comment</a:t>
            </a:r>
            <a:r>
              <a:rPr lang="fr-FR" baseline="0" dirty="0" smtClean="0"/>
              <a:t> la performance est mesurée au niveau des indicateurs.</a:t>
            </a:r>
          </a:p>
          <a:p>
            <a:endParaRPr lang="fr-FR" baseline="0" dirty="0" smtClean="0"/>
          </a:p>
          <a:p>
            <a:r>
              <a:rPr lang="fr-FR" baseline="0" dirty="0" smtClean="0"/>
              <a:t>Nous avons développé différents scénarios pour appliquer un jugement de performance sur les indicateurs.</a:t>
            </a:r>
          </a:p>
          <a:p>
            <a:r>
              <a:rPr lang="fr-FR" baseline="0" dirty="0" smtClean="0"/>
              <a:t>Tel que présenté ici, nous avons le taux de césarienne. Nous  utilisons, dès qu’il est possible, une norme externe qui nous permet de déterminer la performance. Dans ce cas, nous avons utilisé la norme de l’OMS qui recommande un taux de césarienne entre 12 et 20 %. Les établissements ont un score individuel pour chaque indicateur</a:t>
            </a:r>
          </a:p>
        </p:txBody>
      </p:sp>
      <p:sp>
        <p:nvSpPr>
          <p:cNvPr id="4" name="Espace réservé du numéro de diapositive 3"/>
          <p:cNvSpPr>
            <a:spLocks noGrp="1"/>
          </p:cNvSpPr>
          <p:nvPr>
            <p:ph type="sldNum" sz="quarter" idx="10"/>
          </p:nvPr>
        </p:nvSpPr>
        <p:spPr/>
        <p:txBody>
          <a:bodyPr/>
          <a:lstStyle/>
          <a:p>
            <a:fld id="{0B6E6BD1-722E-4AC9-922A-AFB5C4785F8E}" type="slidenum">
              <a:rPr lang="fr-CA" smtClean="0"/>
              <a:pPr/>
              <a:t>12</a:t>
            </a:fld>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Voici les stratégies d’analyses que nous avons utilisé. Nous</a:t>
            </a:r>
            <a:r>
              <a:rPr lang="fr-FR" baseline="0" dirty="0" smtClean="0"/>
              <a:t> avons trois niveaux d’analyse: dimension, sous-dimensions et indicateurs. Pour chacun de ces niveaux, nous présentons  si les établissements réussissent bien et si c’est bien fait en considérant les relations avec les autres dimensions de la performance.</a:t>
            </a:r>
          </a:p>
          <a:p>
            <a:r>
              <a:rPr lang="fr-FR" baseline="0" dirty="0" smtClean="0"/>
              <a:t>Je vous montre quelques exemples des informations disponibles pour les établissements.</a:t>
            </a:r>
          </a:p>
        </p:txBody>
      </p:sp>
      <p:sp>
        <p:nvSpPr>
          <p:cNvPr id="4" name="Espace réservé du numéro de diapositive 3"/>
          <p:cNvSpPr>
            <a:spLocks noGrp="1"/>
          </p:cNvSpPr>
          <p:nvPr>
            <p:ph type="sldNum" sz="quarter" idx="10"/>
          </p:nvPr>
        </p:nvSpPr>
        <p:spPr/>
        <p:txBody>
          <a:bodyPr/>
          <a:lstStyle/>
          <a:p>
            <a:fld id="{0B6E6BD1-722E-4AC9-922A-AFB5C4785F8E}" type="slidenum">
              <a:rPr lang="fr-CA" smtClean="0"/>
              <a:pPr/>
              <a:t>13</a:t>
            </a:fld>
            <a:endParaRPr lang="fr-CA"/>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pPr marL="228600" indent="-228600" eaLnBrk="1" hangingPunct="1">
              <a:lnSpc>
                <a:spcPct val="90000"/>
              </a:lnSpc>
            </a:pPr>
            <a:r>
              <a:rPr lang="fr-CA" sz="2400" b="1" dirty="0" smtClean="0">
                <a:ea typeface="ＭＳ Ｐゴシック" charset="-128"/>
              </a:rPr>
              <a:t>Qui:</a:t>
            </a:r>
            <a:r>
              <a:rPr lang="fr-CA" sz="2400" dirty="0" smtClean="0">
                <a:ea typeface="ＭＳ Ｐゴシック" charset="-128"/>
              </a:rPr>
              <a:t> Association québécoise  des établissements de santé et de services sociaux du Québec</a:t>
            </a:r>
          </a:p>
          <a:p>
            <a:pPr marL="228600" indent="-228600" eaLnBrk="1" hangingPunct="1">
              <a:lnSpc>
                <a:spcPct val="90000"/>
              </a:lnSpc>
            </a:pPr>
            <a:r>
              <a:rPr lang="fr-CA" sz="2400" b="1" dirty="0" smtClean="0">
                <a:ea typeface="ＭＳ Ｐゴシック" charset="-128"/>
              </a:rPr>
              <a:t>Mission</a:t>
            </a:r>
            <a:r>
              <a:rPr lang="fr-CA" sz="2400" dirty="0" smtClean="0">
                <a:ea typeface="ＭＳ Ｐゴシック" charset="-128"/>
              </a:rPr>
              <a:t> est de rassembler, représenter et soutenir ses membres</a:t>
            </a:r>
          </a:p>
          <a:p>
            <a:pPr marL="228600" indent="-228600" eaLnBrk="1" hangingPunct="1">
              <a:lnSpc>
                <a:spcPct val="90000"/>
              </a:lnSpc>
            </a:pPr>
            <a:r>
              <a:rPr lang="fr-CA" sz="2400" b="1" dirty="0" smtClean="0">
                <a:ea typeface="ＭＳ Ｐゴシック" charset="-128"/>
              </a:rPr>
              <a:t>Rôle:</a:t>
            </a:r>
            <a:r>
              <a:rPr lang="fr-CA" sz="2400" dirty="0" smtClean="0">
                <a:ea typeface="ＭＳ Ｐゴシック" charset="-128"/>
              </a:rPr>
              <a:t> Veut jouer un leadership fort auprès des membres en se basant sur des approches novatrices tant nationales qu’internationales</a:t>
            </a:r>
          </a:p>
          <a:p>
            <a:pPr marL="228600" indent="-228600" eaLnBrk="1" hangingPunct="1">
              <a:lnSpc>
                <a:spcPct val="90000"/>
              </a:lnSpc>
            </a:pPr>
            <a:r>
              <a:rPr lang="fr-CA" sz="2400" b="1" dirty="0" smtClean="0">
                <a:ea typeface="ＭＳ Ｐゴシック" charset="-128"/>
              </a:rPr>
              <a:t>Membres:</a:t>
            </a:r>
            <a:r>
              <a:rPr lang="fr-CA" sz="2400" dirty="0" smtClean="0">
                <a:ea typeface="ＭＳ Ｐゴシック" charset="-128"/>
              </a:rPr>
              <a:t> </a:t>
            </a:r>
          </a:p>
          <a:p>
            <a:pPr marL="628650" lvl="1" indent="-228600" eaLnBrk="1" hangingPunct="1">
              <a:lnSpc>
                <a:spcPct val="90000"/>
              </a:lnSpc>
            </a:pPr>
            <a:r>
              <a:rPr lang="fr-CA" sz="2000" dirty="0" smtClean="0">
                <a:ea typeface="ＭＳ Ｐゴシック" charset="-128"/>
              </a:rPr>
              <a:t>réguliers (141) (les centre de santé et de services sociaux CSSS, les Centre hospitaliers universitaires, les établissements à vocation spécifique tels que les hôpitaux régionaux, les établissements de soins de longue durée, hôpitaux de santé mentale ou de réadaptation)</a:t>
            </a:r>
          </a:p>
          <a:p>
            <a:pPr marL="628650" lvl="1" indent="-228600" eaLnBrk="1" hangingPunct="1">
              <a:lnSpc>
                <a:spcPct val="90000"/>
              </a:lnSpc>
            </a:pPr>
            <a:r>
              <a:rPr lang="fr-CA" sz="2000" dirty="0" smtClean="0">
                <a:ea typeface="ＭＳ Ｐゴシック" charset="-128"/>
              </a:rPr>
              <a:t>associés (20) (organismes à but non lucratif dont les activités sont connexes et complémentaires à celle des établissements)</a:t>
            </a:r>
          </a:p>
          <a:p>
            <a:pPr marL="628650" lvl="1" indent="-228600" eaLnBrk="1" hangingPunct="1">
              <a:lnSpc>
                <a:spcPct val="90000"/>
              </a:lnSpc>
            </a:pPr>
            <a:r>
              <a:rPr lang="fr-CA" sz="2000" dirty="0" smtClean="0">
                <a:ea typeface="ＭＳ Ｐゴシック" charset="-128"/>
              </a:rPr>
              <a:t>affaires (47) (partenariats d’affaires restreints avec quelques entreprises)</a:t>
            </a:r>
          </a:p>
          <a:p>
            <a:endParaRPr lang="fr-FR" dirty="0"/>
          </a:p>
        </p:txBody>
      </p:sp>
      <p:sp>
        <p:nvSpPr>
          <p:cNvPr id="4" name="Espace réservé du numéro de diapositive 3"/>
          <p:cNvSpPr>
            <a:spLocks noGrp="1"/>
          </p:cNvSpPr>
          <p:nvPr>
            <p:ph type="sldNum" sz="quarter" idx="10"/>
          </p:nvPr>
        </p:nvSpPr>
        <p:spPr/>
        <p:txBody>
          <a:bodyPr/>
          <a:lstStyle/>
          <a:p>
            <a:fld id="{0B6E6BD1-722E-4AC9-922A-AFB5C4785F8E}" type="slidenum">
              <a:rPr lang="fr-CA" smtClean="0"/>
              <a:pPr/>
              <a:t>14</a:t>
            </a:fld>
            <a:endParaRPr lang="fr-CA"/>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J’aimerais vous présenter ce qui a été possible de produire</a:t>
            </a:r>
            <a:r>
              <a:rPr lang="fr-FR" baseline="0" dirty="0" smtClean="0"/>
              <a:t> dans une première phase. Les établissements ont leur position relative par rapport aux établissements de leur groupe de référence par grande dimension, ensuite par </a:t>
            </a:r>
            <a:r>
              <a:rPr lang="fr-FR" baseline="0" dirty="0" err="1" smtClean="0"/>
              <a:t>sous-dimension</a:t>
            </a:r>
            <a:r>
              <a:rPr lang="fr-FR" baseline="0" dirty="0" smtClean="0"/>
              <a:t> et par indicateurs toujours dans l’idée qu’un établissements peut avoir une image globale de sa performance mais doit aussi être en mesure de forer pour obtenir l’information plus précise.</a:t>
            </a:r>
          </a:p>
          <a:p>
            <a:endParaRPr lang="fr-FR" baseline="0" dirty="0" smtClean="0"/>
          </a:p>
          <a:p>
            <a:r>
              <a:rPr lang="fr-FR" baseline="0" dirty="0" smtClean="0"/>
              <a:t>Ensuite, ils peuvent apprécier leurs capacité à gérer les équilibres du modèle,</a:t>
            </a:r>
          </a:p>
          <a:p>
            <a:r>
              <a:rPr lang="fr-FR" baseline="0" dirty="0" smtClean="0"/>
              <a:t>Il peuvent avoir une vision partielle en estimant certaines thématiques particulières</a:t>
            </a:r>
          </a:p>
          <a:p>
            <a:r>
              <a:rPr lang="fr-FR" baseline="0" dirty="0" smtClean="0"/>
              <a:t>Ensuite, lorsqu’on analyse la performance configurationnelle, chaque établissement peu se positionner et identifier des cibles d’amélioration.</a:t>
            </a:r>
            <a:endParaRPr lang="fr-FR" dirty="0"/>
          </a:p>
        </p:txBody>
      </p:sp>
      <p:sp>
        <p:nvSpPr>
          <p:cNvPr id="4" name="Espace réservé du numéro de diapositive 3"/>
          <p:cNvSpPr>
            <a:spLocks noGrp="1"/>
          </p:cNvSpPr>
          <p:nvPr>
            <p:ph type="sldNum" sz="quarter" idx="10"/>
          </p:nvPr>
        </p:nvSpPr>
        <p:spPr/>
        <p:txBody>
          <a:bodyPr/>
          <a:lstStyle/>
          <a:p>
            <a:fld id="{0B6E6BD1-722E-4AC9-922A-AFB5C4785F8E}" type="slidenum">
              <a:rPr lang="fr-CA" smtClean="0"/>
              <a:pPr/>
              <a:t>15</a:t>
            </a:fld>
            <a:endParaRPr lang="fr-CA"/>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J’aimerais vous exposé ce qui a été possible de produire</a:t>
            </a:r>
            <a:r>
              <a:rPr lang="fr-FR" baseline="0" dirty="0" smtClean="0"/>
              <a:t> dans une première phase. Les établissements ont leur position relative par rapport aux établissements de leur groupe de référence par indicateur, par sous-dimensions et par dimension.</a:t>
            </a:r>
          </a:p>
          <a:p>
            <a:r>
              <a:rPr lang="fr-FR" baseline="0" dirty="0" smtClean="0"/>
              <a:t>Ensuite, ils peuvent apprécier leurs capacité à gérer les équilibres du modèle,</a:t>
            </a:r>
          </a:p>
          <a:p>
            <a:r>
              <a:rPr lang="fr-FR" baseline="0" dirty="0" smtClean="0"/>
              <a:t>Il peuvent avoir une vision partielle en estimant certaines thématiques particulières</a:t>
            </a:r>
          </a:p>
          <a:p>
            <a:r>
              <a:rPr lang="fr-FR" baseline="0" dirty="0" smtClean="0"/>
              <a:t>Ensuite, lorsqu’on analyse la performance configurationnelle, chaque établissement peu se positionner et identifier des cibles d’amélioration.</a:t>
            </a:r>
            <a:endParaRPr lang="fr-FR" dirty="0"/>
          </a:p>
        </p:txBody>
      </p:sp>
      <p:sp>
        <p:nvSpPr>
          <p:cNvPr id="4" name="Espace réservé du numéro de diapositive 3"/>
          <p:cNvSpPr>
            <a:spLocks noGrp="1"/>
          </p:cNvSpPr>
          <p:nvPr>
            <p:ph type="sldNum" sz="quarter" idx="10"/>
          </p:nvPr>
        </p:nvSpPr>
        <p:spPr/>
        <p:txBody>
          <a:bodyPr/>
          <a:lstStyle/>
          <a:p>
            <a:fld id="{0B6E6BD1-722E-4AC9-922A-AFB5C4785F8E}" type="slidenum">
              <a:rPr lang="fr-CA" smtClean="0"/>
              <a:pPr/>
              <a:t>16</a:t>
            </a:fld>
            <a:endParaRPr lang="fr-CA"/>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pt-BR" dirty="0" smtClean="0"/>
              <a:t>D’</a:t>
            </a:r>
            <a:r>
              <a:rPr lang="pt-BR" dirty="0" err="1" smtClean="0"/>
              <a:t>après</a:t>
            </a:r>
            <a:r>
              <a:rPr lang="pt-BR" dirty="0" smtClean="0"/>
              <a:t> </a:t>
            </a:r>
            <a:r>
              <a:rPr lang="pt-BR" dirty="0" err="1" smtClean="0"/>
              <a:t>le</a:t>
            </a:r>
            <a:r>
              <a:rPr lang="pt-BR" dirty="0" smtClean="0"/>
              <a:t> </a:t>
            </a:r>
            <a:r>
              <a:rPr lang="pt-BR" dirty="0" err="1" smtClean="0"/>
              <a:t>modèle</a:t>
            </a:r>
            <a:r>
              <a:rPr lang="pt-BR" dirty="0" smtClean="0"/>
              <a:t> </a:t>
            </a:r>
            <a:r>
              <a:rPr lang="pt-BR" dirty="0" err="1" smtClean="0"/>
              <a:t>les</a:t>
            </a:r>
            <a:r>
              <a:rPr lang="pt-BR" dirty="0" smtClean="0"/>
              <a:t> sous-dimensions</a:t>
            </a:r>
            <a:r>
              <a:rPr lang="pt-BR" baseline="0" dirty="0" smtClean="0"/>
              <a:t> </a:t>
            </a:r>
            <a:r>
              <a:rPr lang="pt-BR" baseline="0" dirty="0" err="1" smtClean="0"/>
              <a:t>ne</a:t>
            </a:r>
            <a:r>
              <a:rPr lang="pt-BR" baseline="0" dirty="0" smtClean="0"/>
              <a:t> </a:t>
            </a:r>
            <a:r>
              <a:rPr lang="pt-BR" baseline="0" dirty="0" err="1" smtClean="0"/>
              <a:t>sont</a:t>
            </a:r>
            <a:r>
              <a:rPr lang="pt-BR" baseline="0" dirty="0" smtClean="0"/>
              <a:t> </a:t>
            </a:r>
            <a:r>
              <a:rPr lang="pt-BR" baseline="0" dirty="0" err="1" smtClean="0"/>
              <a:t>pas</a:t>
            </a:r>
            <a:r>
              <a:rPr lang="pt-BR" baseline="0" dirty="0" smtClean="0"/>
              <a:t> </a:t>
            </a:r>
            <a:r>
              <a:rPr lang="pt-BR" baseline="0" dirty="0" err="1" smtClean="0"/>
              <a:t>indépendantes</a:t>
            </a:r>
            <a:r>
              <a:rPr lang="pt-BR" baseline="0" dirty="0" smtClean="0"/>
              <a:t> </a:t>
            </a:r>
            <a:r>
              <a:rPr lang="pt-BR" baseline="0" dirty="0" err="1" smtClean="0"/>
              <a:t>et</a:t>
            </a:r>
            <a:r>
              <a:rPr lang="pt-BR" baseline="0" dirty="0" smtClean="0"/>
              <a:t> </a:t>
            </a:r>
            <a:r>
              <a:rPr lang="pt-BR" baseline="0" dirty="0" err="1" smtClean="0"/>
              <a:t>nous</a:t>
            </a:r>
            <a:r>
              <a:rPr lang="pt-BR" baseline="0" dirty="0" smtClean="0"/>
              <a:t> </a:t>
            </a:r>
            <a:r>
              <a:rPr lang="pt-BR" baseline="0" dirty="0" err="1" smtClean="0"/>
              <a:t>devons</a:t>
            </a:r>
            <a:r>
              <a:rPr lang="pt-BR" baseline="0" dirty="0" smtClean="0"/>
              <a:t> </a:t>
            </a:r>
            <a:r>
              <a:rPr lang="pt-BR" baseline="0" dirty="0" err="1" smtClean="0"/>
              <a:t>réfléchir</a:t>
            </a:r>
            <a:r>
              <a:rPr lang="pt-BR" baseline="0" dirty="0" smtClean="0"/>
              <a:t> </a:t>
            </a:r>
            <a:r>
              <a:rPr lang="pt-BR" baseline="0" dirty="0" err="1" smtClean="0"/>
              <a:t>aux</a:t>
            </a:r>
            <a:r>
              <a:rPr lang="pt-BR" baseline="0" dirty="0" smtClean="0"/>
              <a:t> </a:t>
            </a:r>
            <a:r>
              <a:rPr lang="pt-BR" baseline="0" dirty="0" err="1" smtClean="0"/>
              <a:t>relations</a:t>
            </a:r>
            <a:r>
              <a:rPr lang="pt-BR" baseline="0" dirty="0" smtClean="0"/>
              <a:t> entre </a:t>
            </a:r>
            <a:r>
              <a:rPr lang="pt-BR" baseline="0" dirty="0" err="1" smtClean="0"/>
              <a:t>les</a:t>
            </a:r>
            <a:r>
              <a:rPr lang="pt-BR" baseline="0" dirty="0" smtClean="0"/>
              <a:t> sous-dimensions de </a:t>
            </a:r>
            <a:r>
              <a:rPr lang="pt-BR" baseline="0" dirty="0" err="1" smtClean="0"/>
              <a:t>la</a:t>
            </a:r>
            <a:r>
              <a:rPr lang="pt-BR" baseline="0" dirty="0" smtClean="0"/>
              <a:t> performance</a:t>
            </a:r>
          </a:p>
          <a:p>
            <a:r>
              <a:rPr lang="pt-BR" baseline="0" dirty="0" err="1" smtClean="0"/>
              <a:t>On</a:t>
            </a:r>
            <a:r>
              <a:rPr lang="pt-BR" baseline="0" dirty="0" smtClean="0"/>
              <a:t> </a:t>
            </a:r>
            <a:r>
              <a:rPr lang="pt-BR" baseline="0" dirty="0" err="1" smtClean="0"/>
              <a:t>regarde</a:t>
            </a:r>
            <a:r>
              <a:rPr lang="pt-BR" baseline="0" dirty="0" smtClean="0"/>
              <a:t> </a:t>
            </a:r>
            <a:r>
              <a:rPr lang="pt-BR" baseline="0" dirty="0" err="1" smtClean="0"/>
              <a:t>deux</a:t>
            </a:r>
            <a:r>
              <a:rPr lang="pt-BR" baseline="0" dirty="0" smtClean="0"/>
              <a:t> par </a:t>
            </a:r>
            <a:r>
              <a:rPr lang="pt-BR" baseline="0" dirty="0" err="1" smtClean="0"/>
              <a:t>deux</a:t>
            </a:r>
            <a:r>
              <a:rPr lang="pt-BR" baseline="0" dirty="0" smtClean="0"/>
              <a:t>.</a:t>
            </a:r>
            <a:endParaRPr lang="pt-BR" dirty="0"/>
          </a:p>
        </p:txBody>
      </p:sp>
      <p:sp>
        <p:nvSpPr>
          <p:cNvPr id="4" name="Espace réservé du numéro de diapositive 3"/>
          <p:cNvSpPr>
            <a:spLocks noGrp="1"/>
          </p:cNvSpPr>
          <p:nvPr>
            <p:ph type="sldNum" sz="quarter" idx="10"/>
          </p:nvPr>
        </p:nvSpPr>
        <p:spPr/>
        <p:txBody>
          <a:bodyPr/>
          <a:lstStyle/>
          <a:p>
            <a:fld id="{0B6E6BD1-722E-4AC9-922A-AFB5C4785F8E}" type="slidenum">
              <a:rPr lang="fr-CA" smtClean="0"/>
              <a:pPr/>
              <a:t>17</a:t>
            </a:fld>
            <a:endParaRPr lang="fr-CA"/>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u-ES" noProof="0" dirty="0" smtClean="0"/>
              <a:t>Équilibre positif</a:t>
            </a:r>
            <a:r>
              <a:rPr lang="eu-ES" baseline="0" noProof="0" dirty="0" smtClean="0"/>
              <a:t> en termes de performance</a:t>
            </a:r>
          </a:p>
          <a:p>
            <a:endParaRPr lang="eu-ES" baseline="0" noProof="0" dirty="0" smtClean="0"/>
          </a:p>
          <a:p>
            <a:r>
              <a:rPr lang="eu-ES" baseline="0" noProof="0" dirty="0" smtClean="0"/>
              <a:t>En abs: établissements nettement des problèmes de productions (opérationnel)</a:t>
            </a:r>
          </a:p>
          <a:p>
            <a:r>
              <a:rPr lang="eu-ES" baseline="0" noProof="0" dirty="0" smtClean="0"/>
              <a:t>Problème de ressources mais qui travaillant à l’interne: donc priorité stratégique pour améliorer leur ressources</a:t>
            </a:r>
          </a:p>
        </p:txBody>
      </p:sp>
      <p:sp>
        <p:nvSpPr>
          <p:cNvPr id="4" name="Espace réservé du numéro de diapositive 3"/>
          <p:cNvSpPr>
            <a:spLocks noGrp="1"/>
          </p:cNvSpPr>
          <p:nvPr>
            <p:ph type="sldNum" sz="quarter" idx="10"/>
          </p:nvPr>
        </p:nvSpPr>
        <p:spPr/>
        <p:txBody>
          <a:bodyPr/>
          <a:lstStyle/>
          <a:p>
            <a:fld id="{0B6E6BD1-722E-4AC9-922A-AFB5C4785F8E}" type="slidenum">
              <a:rPr lang="fr-CA" smtClean="0"/>
              <a:pPr/>
              <a:t>20</a:t>
            </a:fld>
            <a:endParaRPr lang="fr-CA"/>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pPr marL="228600" indent="-228600" eaLnBrk="1" hangingPunct="1">
              <a:lnSpc>
                <a:spcPct val="90000"/>
              </a:lnSpc>
            </a:pPr>
            <a:r>
              <a:rPr lang="fr-CA" sz="2400" b="1" dirty="0" smtClean="0">
                <a:ea typeface="ＭＳ Ｐゴシック" charset="-128"/>
              </a:rPr>
              <a:t>Qui:</a:t>
            </a:r>
            <a:r>
              <a:rPr lang="fr-CA" sz="2400" dirty="0" smtClean="0">
                <a:ea typeface="ＭＳ Ｐゴシック" charset="-128"/>
              </a:rPr>
              <a:t> Association québécoise  des établissements de santé et de services sociaux du Québec</a:t>
            </a:r>
          </a:p>
          <a:p>
            <a:pPr marL="228600" indent="-228600" eaLnBrk="1" hangingPunct="1">
              <a:lnSpc>
                <a:spcPct val="90000"/>
              </a:lnSpc>
            </a:pPr>
            <a:r>
              <a:rPr lang="fr-CA" sz="2400" b="1" dirty="0" smtClean="0">
                <a:ea typeface="ＭＳ Ｐゴシック" charset="-128"/>
              </a:rPr>
              <a:t>Mission</a:t>
            </a:r>
            <a:r>
              <a:rPr lang="fr-CA" sz="2400" dirty="0" smtClean="0">
                <a:ea typeface="ＭＳ Ｐゴシック" charset="-128"/>
              </a:rPr>
              <a:t> est de rassembler, représenter et soutenir ses membres</a:t>
            </a:r>
          </a:p>
          <a:p>
            <a:pPr marL="228600" indent="-228600" eaLnBrk="1" hangingPunct="1">
              <a:lnSpc>
                <a:spcPct val="90000"/>
              </a:lnSpc>
            </a:pPr>
            <a:r>
              <a:rPr lang="fr-CA" sz="2400" b="1" dirty="0" smtClean="0">
                <a:ea typeface="ＭＳ Ｐゴシック" charset="-128"/>
              </a:rPr>
              <a:t>Rôle:</a:t>
            </a:r>
            <a:r>
              <a:rPr lang="fr-CA" sz="2400" dirty="0" smtClean="0">
                <a:ea typeface="ＭＳ Ｐゴシック" charset="-128"/>
              </a:rPr>
              <a:t> Veut jouer un leadership fort auprès des membres en se basant sur des approches novatrices tant nationales qu’internationales</a:t>
            </a:r>
          </a:p>
          <a:p>
            <a:pPr marL="228600" indent="-228600" eaLnBrk="1" hangingPunct="1">
              <a:lnSpc>
                <a:spcPct val="90000"/>
              </a:lnSpc>
            </a:pPr>
            <a:r>
              <a:rPr lang="fr-CA" sz="2400" b="1" dirty="0" smtClean="0">
                <a:ea typeface="ＭＳ Ｐゴシック" charset="-128"/>
              </a:rPr>
              <a:t>Membres:</a:t>
            </a:r>
            <a:r>
              <a:rPr lang="fr-CA" sz="2400" dirty="0" smtClean="0">
                <a:ea typeface="ＭＳ Ｐゴシック" charset="-128"/>
              </a:rPr>
              <a:t> </a:t>
            </a:r>
          </a:p>
          <a:p>
            <a:pPr marL="628650" lvl="1" indent="-228600" eaLnBrk="1" hangingPunct="1">
              <a:lnSpc>
                <a:spcPct val="90000"/>
              </a:lnSpc>
            </a:pPr>
            <a:r>
              <a:rPr lang="fr-CA" sz="2000" dirty="0" smtClean="0">
                <a:ea typeface="ＭＳ Ｐゴシック" charset="-128"/>
              </a:rPr>
              <a:t>réguliers (141) (les centre de santé et de services sociaux CSSS, les Centre hospitaliers universitaires, les établissements à vocation spécifique tels que les hôpitaux régionaux, les établissements de soins de longue durée, hôpitaux de santé mentale ou de réadaptation)</a:t>
            </a:r>
          </a:p>
          <a:p>
            <a:pPr marL="628650" lvl="1" indent="-228600" eaLnBrk="1" hangingPunct="1">
              <a:lnSpc>
                <a:spcPct val="90000"/>
              </a:lnSpc>
            </a:pPr>
            <a:r>
              <a:rPr lang="fr-CA" sz="2000" dirty="0" smtClean="0">
                <a:ea typeface="ＭＳ Ｐゴシック" charset="-128"/>
              </a:rPr>
              <a:t>associés (20) (organismes à but non lucratif dont les activités sont connexes et complémentaires à celle des établissements)</a:t>
            </a:r>
          </a:p>
          <a:p>
            <a:pPr marL="628650" lvl="1" indent="-228600" eaLnBrk="1" hangingPunct="1">
              <a:lnSpc>
                <a:spcPct val="90000"/>
              </a:lnSpc>
            </a:pPr>
            <a:r>
              <a:rPr lang="fr-CA" sz="2000" dirty="0" smtClean="0">
                <a:ea typeface="ＭＳ Ｐゴシック" charset="-128"/>
              </a:rPr>
              <a:t>affaires (47) (partenariats d’affaires restreints avec quelques entreprises)</a:t>
            </a:r>
          </a:p>
          <a:p>
            <a:endParaRPr lang="fr-FR" dirty="0"/>
          </a:p>
        </p:txBody>
      </p:sp>
      <p:sp>
        <p:nvSpPr>
          <p:cNvPr id="4" name="Espace réservé du numéro de diapositive 3"/>
          <p:cNvSpPr>
            <a:spLocks noGrp="1"/>
          </p:cNvSpPr>
          <p:nvPr>
            <p:ph type="sldNum" sz="quarter" idx="10"/>
          </p:nvPr>
        </p:nvSpPr>
        <p:spPr/>
        <p:txBody>
          <a:bodyPr/>
          <a:lstStyle/>
          <a:p>
            <a:fld id="{0B6E6BD1-722E-4AC9-922A-AFB5C4785F8E}" type="slidenum">
              <a:rPr lang="fr-CA" smtClean="0"/>
              <a:pPr/>
              <a:t>22</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pPr marL="228600" indent="-228600" eaLnBrk="1" hangingPunct="1">
              <a:lnSpc>
                <a:spcPct val="90000"/>
              </a:lnSpc>
            </a:pPr>
            <a:r>
              <a:rPr lang="fr-CA" sz="2400" b="1" dirty="0" smtClean="0">
                <a:ea typeface="ＭＳ Ｐゴシック" charset="-128"/>
              </a:rPr>
              <a:t>Qui:</a:t>
            </a:r>
            <a:r>
              <a:rPr lang="fr-CA" sz="2400" dirty="0" smtClean="0">
                <a:ea typeface="ＭＳ Ｐゴシック" charset="-128"/>
              </a:rPr>
              <a:t> Association québécoise  des établissements de santé et de services sociaux du Québec</a:t>
            </a:r>
          </a:p>
          <a:p>
            <a:pPr marL="228600" indent="-228600" eaLnBrk="1" hangingPunct="1">
              <a:lnSpc>
                <a:spcPct val="90000"/>
              </a:lnSpc>
            </a:pPr>
            <a:r>
              <a:rPr lang="fr-CA" sz="2400" b="1" dirty="0" smtClean="0">
                <a:ea typeface="ＭＳ Ｐゴシック" charset="-128"/>
              </a:rPr>
              <a:t>Mission</a:t>
            </a:r>
            <a:r>
              <a:rPr lang="fr-CA" sz="2400" dirty="0" smtClean="0">
                <a:ea typeface="ＭＳ Ｐゴシック" charset="-128"/>
              </a:rPr>
              <a:t> est de rassembler, représenter et soutenir ses membres</a:t>
            </a:r>
          </a:p>
          <a:p>
            <a:pPr marL="228600" indent="-228600" eaLnBrk="1" hangingPunct="1">
              <a:lnSpc>
                <a:spcPct val="90000"/>
              </a:lnSpc>
            </a:pPr>
            <a:r>
              <a:rPr lang="fr-CA" sz="2400" b="1" dirty="0" smtClean="0">
                <a:ea typeface="ＭＳ Ｐゴシック" charset="-128"/>
              </a:rPr>
              <a:t>Rôle:</a:t>
            </a:r>
            <a:r>
              <a:rPr lang="fr-CA" sz="2400" dirty="0" smtClean="0">
                <a:ea typeface="ＭＳ Ｐゴシック" charset="-128"/>
              </a:rPr>
              <a:t> Veut jouer un leadership fort auprès des membres en se basant sur des approches novatrices tant nationales qu’internationales</a:t>
            </a:r>
          </a:p>
          <a:p>
            <a:pPr marL="228600" indent="-228600" eaLnBrk="1" hangingPunct="1">
              <a:lnSpc>
                <a:spcPct val="90000"/>
              </a:lnSpc>
            </a:pPr>
            <a:r>
              <a:rPr lang="fr-CA" sz="2400" b="1" dirty="0" smtClean="0">
                <a:ea typeface="ＭＳ Ｐゴシック" charset="-128"/>
              </a:rPr>
              <a:t>Membres:</a:t>
            </a:r>
            <a:r>
              <a:rPr lang="fr-CA" sz="2400" dirty="0" smtClean="0">
                <a:ea typeface="ＭＳ Ｐゴシック" charset="-128"/>
              </a:rPr>
              <a:t> </a:t>
            </a:r>
          </a:p>
          <a:p>
            <a:pPr marL="628650" lvl="1" indent="-228600" eaLnBrk="1" hangingPunct="1">
              <a:lnSpc>
                <a:spcPct val="90000"/>
              </a:lnSpc>
            </a:pPr>
            <a:r>
              <a:rPr lang="fr-CA" sz="2000" dirty="0" smtClean="0">
                <a:ea typeface="ＭＳ Ｐゴシック" charset="-128"/>
              </a:rPr>
              <a:t>réguliers (141) (les centre de santé et de services sociaux CSSS, les Centre hospitaliers universitaires, les établissements à vocation spécifique tels que les hôpitaux régionaux, les établissements de soins de longue durée, hôpitaux de santé mentale ou de réadaptation)</a:t>
            </a:r>
          </a:p>
          <a:p>
            <a:pPr marL="628650" lvl="1" indent="-228600" eaLnBrk="1" hangingPunct="1">
              <a:lnSpc>
                <a:spcPct val="90000"/>
              </a:lnSpc>
            </a:pPr>
            <a:r>
              <a:rPr lang="fr-CA" sz="2000" dirty="0" smtClean="0">
                <a:ea typeface="ＭＳ Ｐゴシック" charset="-128"/>
              </a:rPr>
              <a:t>associés (20) (organismes à but non lucratif dont les activités sont connexes et complémentaires à celle des établissements)</a:t>
            </a:r>
          </a:p>
          <a:p>
            <a:pPr marL="628650" lvl="1" indent="-228600" eaLnBrk="1" hangingPunct="1">
              <a:lnSpc>
                <a:spcPct val="90000"/>
              </a:lnSpc>
            </a:pPr>
            <a:r>
              <a:rPr lang="fr-CA" sz="2000" dirty="0" smtClean="0">
                <a:ea typeface="ＭＳ Ｐゴシック" charset="-128"/>
              </a:rPr>
              <a:t>affaires (47) (partenariats d’affaires restreints avec quelques entreprises)</a:t>
            </a:r>
          </a:p>
          <a:p>
            <a:endParaRPr lang="fr-FR" dirty="0"/>
          </a:p>
        </p:txBody>
      </p:sp>
      <p:sp>
        <p:nvSpPr>
          <p:cNvPr id="4" name="Espace réservé du numéro de diapositive 3"/>
          <p:cNvSpPr>
            <a:spLocks noGrp="1"/>
          </p:cNvSpPr>
          <p:nvPr>
            <p:ph type="sldNum" sz="quarter" idx="10"/>
          </p:nvPr>
        </p:nvSpPr>
        <p:spPr/>
        <p:txBody>
          <a:bodyPr/>
          <a:lstStyle/>
          <a:p>
            <a:fld id="{0B6E6BD1-722E-4AC9-922A-AFB5C4785F8E}" type="slidenum">
              <a:rPr lang="fr-CA" smtClean="0"/>
              <a:pPr/>
              <a:t>2</a:t>
            </a:fld>
            <a:endParaRPr lang="fr-CA"/>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defRPr/>
            </a:pPr>
            <a:r>
              <a:rPr lang="fr-FR" dirty="0" smtClean="0"/>
              <a:t>À intervalle régulier, les médias publient divers palmarès qu’ils associent à la performance. Ils abordent des thèmes tels les urgences, les listes d’attente, les déficits, etc. </a:t>
            </a:r>
          </a:p>
          <a:p>
            <a:pPr>
              <a:defRPr/>
            </a:pPr>
            <a:endParaRPr lang="fr-FR" dirty="0" smtClean="0"/>
          </a:p>
          <a:p>
            <a:pPr>
              <a:defRPr/>
            </a:pPr>
            <a:r>
              <a:rPr lang="fr-FR" dirty="0" smtClean="0"/>
              <a:t>Ces palmarès sont incomplets et ont</a:t>
            </a:r>
            <a:r>
              <a:rPr lang="fr-FR" baseline="0" dirty="0" smtClean="0"/>
              <a:t> effet démobilisateur pour les </a:t>
            </a:r>
            <a:r>
              <a:rPr lang="fr-FR" dirty="0" smtClean="0"/>
              <a:t>établissements du</a:t>
            </a:r>
            <a:r>
              <a:rPr lang="fr-FR" baseline="0" dirty="0" smtClean="0"/>
              <a:t> réseau de la santé</a:t>
            </a:r>
            <a:r>
              <a:rPr lang="fr-FR" dirty="0" smtClean="0"/>
              <a:t>.</a:t>
            </a:r>
          </a:p>
          <a:p>
            <a:pPr>
              <a:defRPr/>
            </a:pPr>
            <a:endParaRPr lang="fr-FR" dirty="0" smtClean="0"/>
          </a:p>
          <a:p>
            <a:pPr>
              <a:defRPr/>
            </a:pPr>
            <a:r>
              <a:rPr lang="fr-FR" dirty="0" smtClean="0"/>
              <a:t>Pour l’</a:t>
            </a:r>
            <a:r>
              <a:rPr lang="fr-FR" dirty="0" err="1" smtClean="0"/>
              <a:t>aqesss</a:t>
            </a:r>
            <a:r>
              <a:rPr lang="fr-FR" dirty="0" smtClean="0"/>
              <a:t>, l’idée d’implanter son propre système d’évaluation de</a:t>
            </a:r>
            <a:r>
              <a:rPr lang="fr-FR" baseline="0" dirty="0" smtClean="0"/>
              <a:t> la</a:t>
            </a:r>
            <a:r>
              <a:rPr lang="fr-FR" dirty="0" smtClean="0"/>
              <a:t> performance était une </a:t>
            </a:r>
            <a:r>
              <a:rPr lang="fr-FR" dirty="0" err="1" smtClean="0"/>
              <a:t>occation</a:t>
            </a:r>
            <a:r>
              <a:rPr lang="fr-FR" dirty="0" smtClean="0"/>
              <a:t> définir collectivement ce</a:t>
            </a:r>
            <a:r>
              <a:rPr lang="fr-FR" baseline="0" dirty="0" smtClean="0"/>
              <a:t> qu’on entend par performance des établissements et quel est la meilleure manière de la mesurer.</a:t>
            </a:r>
            <a:endParaRPr lang="fr-FR" dirty="0" smtClean="0"/>
          </a:p>
          <a:p>
            <a:pPr>
              <a:defRPr/>
            </a:pPr>
            <a:endParaRPr lang="fr-CA" dirty="0" smtClean="0"/>
          </a:p>
          <a:p>
            <a:pPr>
              <a:defRPr/>
            </a:pPr>
            <a:r>
              <a:rPr lang="fr-CA" sz="1200" kern="1200" dirty="0" smtClean="0">
                <a:solidFill>
                  <a:schemeClr val="tx1"/>
                </a:solidFill>
                <a:latin typeface="+mn-lt"/>
                <a:ea typeface="+mn-ea"/>
                <a:cs typeface="+mn-cs"/>
              </a:rPr>
              <a:t>En s’associant avec l’ISPUM, l’AQESSS voulait se</a:t>
            </a:r>
            <a:r>
              <a:rPr lang="fr-CA" sz="1200" kern="1200" baseline="0" dirty="0" smtClean="0">
                <a:solidFill>
                  <a:schemeClr val="tx1"/>
                </a:solidFill>
                <a:latin typeface="+mn-lt"/>
                <a:ea typeface="+mn-ea"/>
                <a:cs typeface="+mn-cs"/>
              </a:rPr>
              <a:t> prévaloir des pratiques actuelles et innovantes dans le domaine. </a:t>
            </a:r>
            <a:endParaRPr lang="fr-CA" sz="1200" kern="1200" dirty="0" smtClean="0">
              <a:solidFill>
                <a:schemeClr val="tx1"/>
              </a:solidFill>
              <a:latin typeface="+mn-lt"/>
              <a:ea typeface="+mn-ea"/>
              <a:cs typeface="+mn-cs"/>
            </a:endParaRPr>
          </a:p>
          <a:p>
            <a:pPr>
              <a:defRPr/>
            </a:pPr>
            <a:endParaRPr lang="fr-CA" sz="1200" kern="1200" dirty="0" smtClean="0">
              <a:solidFill>
                <a:schemeClr val="tx1"/>
              </a:solidFill>
              <a:latin typeface="+mn-lt"/>
              <a:ea typeface="+mn-ea"/>
              <a:cs typeface="+mn-cs"/>
            </a:endParaRPr>
          </a:p>
          <a:p>
            <a:pPr>
              <a:defRPr/>
            </a:pPr>
            <a:r>
              <a:rPr lang="fr-CA" sz="1200" kern="1200" dirty="0" smtClean="0">
                <a:solidFill>
                  <a:schemeClr val="tx1"/>
                </a:solidFill>
                <a:latin typeface="+mn-lt"/>
                <a:ea typeface="+mn-ea"/>
                <a:cs typeface="+mn-cs"/>
              </a:rPr>
              <a:t>La</a:t>
            </a:r>
            <a:r>
              <a:rPr lang="fr-CA" sz="1200" kern="1200" baseline="0" dirty="0" smtClean="0">
                <a:solidFill>
                  <a:schemeClr val="tx1"/>
                </a:solidFill>
                <a:latin typeface="+mn-lt"/>
                <a:ea typeface="+mn-ea"/>
                <a:cs typeface="+mn-cs"/>
              </a:rPr>
              <a:t> démarche </a:t>
            </a:r>
            <a:r>
              <a:rPr lang="fr-CA" sz="1200" kern="1200" dirty="0" smtClean="0">
                <a:solidFill>
                  <a:schemeClr val="tx1"/>
                </a:solidFill>
                <a:latin typeface="+mn-lt"/>
                <a:ea typeface="+mn-ea"/>
                <a:cs typeface="+mn-cs"/>
              </a:rPr>
              <a:t>n’a pas la prétention de fournir un éclairage personnalisé sur la performance de chacun des 141 établissements membres de l’AQESSS mais plutôt à fournir un cadre méthodologique et des outils qui permettront aux établissements de porter un jugement sur leur performance en comparant leurs résultats et à les aider à se fixer des cibles d’amélioration.</a:t>
            </a:r>
          </a:p>
          <a:p>
            <a:pPr eaLnBrk="1" hangingPunct="1">
              <a:lnSpc>
                <a:spcPct val="90000"/>
              </a:lnSpc>
              <a:buFont typeface="Arial" pitchFamily="34" charset="0"/>
              <a:buNone/>
              <a:defRPr/>
            </a:pPr>
            <a:endParaRPr lang="fr-CA" sz="1200" kern="1200" dirty="0" smtClean="0">
              <a:solidFill>
                <a:schemeClr val="tx1"/>
              </a:solidFill>
              <a:latin typeface="+mn-lt"/>
              <a:ea typeface="+mn-ea"/>
              <a:cs typeface="+mn-cs"/>
            </a:endParaRPr>
          </a:p>
          <a:p>
            <a:pPr eaLnBrk="1" hangingPunct="1">
              <a:lnSpc>
                <a:spcPct val="90000"/>
              </a:lnSpc>
              <a:buFont typeface="Arial" pitchFamily="34" charset="0"/>
              <a:buNone/>
              <a:defRPr/>
            </a:pPr>
            <a:r>
              <a:rPr lang="fr-CA" sz="1200" kern="1200" dirty="0" err="1" smtClean="0">
                <a:solidFill>
                  <a:schemeClr val="tx1"/>
                </a:solidFill>
                <a:latin typeface="+mn-lt"/>
                <a:ea typeface="+mn-ea"/>
                <a:cs typeface="+mn-cs"/>
              </a:rPr>
              <a:t>Finalementla</a:t>
            </a:r>
            <a:r>
              <a:rPr lang="fr-CA" sz="1200" kern="1200" dirty="0" smtClean="0">
                <a:solidFill>
                  <a:schemeClr val="tx1"/>
                </a:solidFill>
                <a:latin typeface="+mn-lt"/>
                <a:ea typeface="+mn-ea"/>
                <a:cs typeface="+mn-cs"/>
              </a:rPr>
              <a:t> démarche</a:t>
            </a:r>
            <a:r>
              <a:rPr lang="fr-CA" sz="1200" kern="1200" baseline="0" dirty="0" smtClean="0">
                <a:solidFill>
                  <a:schemeClr val="tx1"/>
                </a:solidFill>
                <a:latin typeface="+mn-lt"/>
                <a:ea typeface="+mn-ea"/>
                <a:cs typeface="+mn-cs"/>
              </a:rPr>
              <a:t> devait </a:t>
            </a:r>
            <a:r>
              <a:rPr lang="fr-CA" sz="1200" kern="1200" dirty="0" smtClean="0">
                <a:solidFill>
                  <a:schemeClr val="tx1"/>
                </a:solidFill>
                <a:latin typeface="+mn-lt"/>
                <a:ea typeface="+mn-ea"/>
                <a:cs typeface="+mn-cs"/>
              </a:rPr>
              <a:t>servir à témoigner avec transparence devant la population de la performance des établissements membres de l’</a:t>
            </a:r>
            <a:r>
              <a:rPr lang="fr-CA" sz="1200" kern="1200" dirty="0" err="1" smtClean="0">
                <a:solidFill>
                  <a:schemeClr val="tx1"/>
                </a:solidFill>
                <a:latin typeface="+mn-lt"/>
                <a:ea typeface="+mn-ea"/>
                <a:cs typeface="+mn-cs"/>
              </a:rPr>
              <a:t>Aqesss</a:t>
            </a:r>
            <a:r>
              <a:rPr lang="fr-CA" sz="1200" kern="1200" dirty="0" smtClean="0">
                <a:solidFill>
                  <a:schemeClr val="tx1"/>
                </a:solidFill>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0B6E6BD1-722E-4AC9-922A-AFB5C4785F8E}" type="slidenum">
              <a:rPr lang="fr-CA" smtClean="0"/>
              <a:pPr/>
              <a:t>24</a:t>
            </a:fld>
            <a:endParaRPr lang="fr-CA"/>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defRPr/>
            </a:pPr>
            <a:r>
              <a:rPr lang="fr-FR" dirty="0" smtClean="0"/>
              <a:t>Les problèmes</a:t>
            </a:r>
            <a:r>
              <a:rPr lang="fr-FR" baseline="0" dirty="0" smtClean="0"/>
              <a:t> deviennent des problèmes démocratiques</a:t>
            </a:r>
          </a:p>
          <a:p>
            <a:pPr>
              <a:defRPr/>
            </a:pPr>
            <a:r>
              <a:rPr lang="fr-FR" baseline="0" dirty="0" smtClean="0"/>
              <a:t>Les gestionnaires ne peuvent plus ne pas en ternir compte.</a:t>
            </a:r>
          </a:p>
          <a:p>
            <a:pPr>
              <a:defRPr/>
            </a:pPr>
            <a:endParaRPr lang="fr-FR" dirty="0"/>
          </a:p>
        </p:txBody>
      </p:sp>
      <p:sp>
        <p:nvSpPr>
          <p:cNvPr id="4" name="Espace réservé du numéro de diapositive 3"/>
          <p:cNvSpPr>
            <a:spLocks noGrp="1"/>
          </p:cNvSpPr>
          <p:nvPr>
            <p:ph type="sldNum" sz="quarter" idx="10"/>
          </p:nvPr>
        </p:nvSpPr>
        <p:spPr/>
        <p:txBody>
          <a:bodyPr/>
          <a:lstStyle/>
          <a:p>
            <a:fld id="{0B6E6BD1-722E-4AC9-922A-AFB5C4785F8E}" type="slidenum">
              <a:rPr lang="fr-CA" smtClean="0"/>
              <a:pPr/>
              <a:t>25</a:t>
            </a:fld>
            <a:endParaRPr lang="fr-CA"/>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Ces</a:t>
            </a:r>
            <a:r>
              <a:rPr lang="fr-FR" baseline="0" dirty="0" smtClean="0"/>
              <a:t> changements sont de différents ordres et ce ne sont pas des changements qui se font du jour au lendemain mais je crois qu’un deuxième rapport permettra de stimuler les changements...</a:t>
            </a:r>
            <a:endParaRPr lang="fr-FR" dirty="0"/>
          </a:p>
        </p:txBody>
      </p:sp>
      <p:sp>
        <p:nvSpPr>
          <p:cNvPr id="4" name="Espace réservé du numéro de diapositive 3"/>
          <p:cNvSpPr>
            <a:spLocks noGrp="1"/>
          </p:cNvSpPr>
          <p:nvPr>
            <p:ph type="sldNum" sz="quarter" idx="10"/>
          </p:nvPr>
        </p:nvSpPr>
        <p:spPr/>
        <p:txBody>
          <a:bodyPr/>
          <a:lstStyle/>
          <a:p>
            <a:fld id="{0B6E6BD1-722E-4AC9-922A-AFB5C4785F8E}" type="slidenum">
              <a:rPr lang="fr-CA" smtClean="0"/>
              <a:pPr/>
              <a:t>26</a:t>
            </a:fld>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pPr marL="228600" indent="-228600" eaLnBrk="1" hangingPunct="1">
              <a:lnSpc>
                <a:spcPct val="90000"/>
              </a:lnSpc>
            </a:pPr>
            <a:r>
              <a:rPr lang="fr-CA" sz="2400" b="1" dirty="0" smtClean="0">
                <a:ea typeface="ＭＳ Ｐゴシック" charset="-128"/>
              </a:rPr>
              <a:t>Qui:</a:t>
            </a:r>
            <a:r>
              <a:rPr lang="fr-CA" sz="2400" dirty="0" smtClean="0">
                <a:ea typeface="ＭＳ Ｐゴシック" charset="-128"/>
              </a:rPr>
              <a:t> Association québécoise  des établissements de santé et de services sociaux du Québec</a:t>
            </a:r>
          </a:p>
          <a:p>
            <a:pPr marL="228600" indent="-228600" eaLnBrk="1" hangingPunct="1">
              <a:lnSpc>
                <a:spcPct val="90000"/>
              </a:lnSpc>
            </a:pPr>
            <a:r>
              <a:rPr lang="fr-CA" sz="2400" b="1" dirty="0" smtClean="0">
                <a:ea typeface="ＭＳ Ｐゴシック" charset="-128"/>
              </a:rPr>
              <a:t>Mission</a:t>
            </a:r>
            <a:r>
              <a:rPr lang="fr-CA" sz="2400" dirty="0" smtClean="0">
                <a:ea typeface="ＭＳ Ｐゴシック" charset="-128"/>
              </a:rPr>
              <a:t> est de rassembler, représenter et soutenir ses membres</a:t>
            </a:r>
          </a:p>
          <a:p>
            <a:pPr marL="228600" indent="-228600" eaLnBrk="1" hangingPunct="1">
              <a:lnSpc>
                <a:spcPct val="90000"/>
              </a:lnSpc>
            </a:pPr>
            <a:r>
              <a:rPr lang="fr-CA" sz="2400" b="1" dirty="0" smtClean="0">
                <a:ea typeface="ＭＳ Ｐゴシック" charset="-128"/>
              </a:rPr>
              <a:t>Rôle:</a:t>
            </a:r>
            <a:r>
              <a:rPr lang="fr-CA" sz="2400" dirty="0" smtClean="0">
                <a:ea typeface="ＭＳ Ｐゴシック" charset="-128"/>
              </a:rPr>
              <a:t> Veut jouer un leadership fort auprès des membres en se basant sur des approches novatrices tant nationales qu’internationales</a:t>
            </a:r>
          </a:p>
          <a:p>
            <a:pPr marL="228600" indent="-228600" eaLnBrk="1" hangingPunct="1">
              <a:lnSpc>
                <a:spcPct val="90000"/>
              </a:lnSpc>
            </a:pPr>
            <a:r>
              <a:rPr lang="fr-CA" sz="2400" b="1" dirty="0" smtClean="0">
                <a:ea typeface="ＭＳ Ｐゴシック" charset="-128"/>
              </a:rPr>
              <a:t>Membres:</a:t>
            </a:r>
            <a:r>
              <a:rPr lang="fr-CA" sz="2400" dirty="0" smtClean="0">
                <a:ea typeface="ＭＳ Ｐゴシック" charset="-128"/>
              </a:rPr>
              <a:t> </a:t>
            </a:r>
          </a:p>
          <a:p>
            <a:pPr marL="628650" lvl="1" indent="-228600" eaLnBrk="1" hangingPunct="1">
              <a:lnSpc>
                <a:spcPct val="90000"/>
              </a:lnSpc>
            </a:pPr>
            <a:r>
              <a:rPr lang="fr-CA" sz="2000" dirty="0" smtClean="0">
                <a:ea typeface="ＭＳ Ｐゴシック" charset="-128"/>
              </a:rPr>
              <a:t>réguliers (141) (les centre de santé et de services sociaux CSSS, les Centre hospitaliers universitaires, les établissements à vocation spécifique tels que les hôpitaux régionaux, les établissements de soins de longue durée, hôpitaux de santé mentale ou de réadaptation)</a:t>
            </a:r>
          </a:p>
          <a:p>
            <a:pPr marL="628650" lvl="1" indent="-228600" eaLnBrk="1" hangingPunct="1">
              <a:lnSpc>
                <a:spcPct val="90000"/>
              </a:lnSpc>
            </a:pPr>
            <a:r>
              <a:rPr lang="fr-CA" sz="2000" dirty="0" smtClean="0">
                <a:ea typeface="ＭＳ Ｐゴシック" charset="-128"/>
              </a:rPr>
              <a:t>associés (20) (organismes à but non lucratif dont les activités sont connexes et complémentaires à celle des établissements)</a:t>
            </a:r>
          </a:p>
          <a:p>
            <a:pPr marL="628650" lvl="1" indent="-228600" eaLnBrk="1" hangingPunct="1">
              <a:lnSpc>
                <a:spcPct val="90000"/>
              </a:lnSpc>
            </a:pPr>
            <a:r>
              <a:rPr lang="fr-CA" sz="2000" dirty="0" smtClean="0">
                <a:ea typeface="ＭＳ Ｐゴシック" charset="-128"/>
              </a:rPr>
              <a:t>affaires (47) (partenariats d’affaires restreints avec quelques entreprises)</a:t>
            </a:r>
          </a:p>
          <a:p>
            <a:endParaRPr lang="fr-FR" dirty="0"/>
          </a:p>
        </p:txBody>
      </p:sp>
      <p:sp>
        <p:nvSpPr>
          <p:cNvPr id="4" name="Espace réservé du numéro de diapositive 3"/>
          <p:cNvSpPr>
            <a:spLocks noGrp="1"/>
          </p:cNvSpPr>
          <p:nvPr>
            <p:ph type="sldNum" sz="quarter" idx="10"/>
          </p:nvPr>
        </p:nvSpPr>
        <p:spPr/>
        <p:txBody>
          <a:bodyPr/>
          <a:lstStyle/>
          <a:p>
            <a:fld id="{0B6E6BD1-722E-4AC9-922A-AFB5C4785F8E}" type="slidenum">
              <a:rPr lang="fr-CA" smtClean="0"/>
              <a:pPr/>
              <a:t>3</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0000" lnSpcReduction="20000"/>
          </a:bodyPr>
          <a:lstStyle/>
          <a:p>
            <a:endParaRPr lang="fr-FR" dirty="0"/>
          </a:p>
        </p:txBody>
      </p:sp>
      <p:sp>
        <p:nvSpPr>
          <p:cNvPr id="4" name="Espace réservé du numéro de diapositive 3"/>
          <p:cNvSpPr>
            <a:spLocks noGrp="1"/>
          </p:cNvSpPr>
          <p:nvPr>
            <p:ph type="sldNum" sz="quarter" idx="10"/>
          </p:nvPr>
        </p:nvSpPr>
        <p:spPr/>
        <p:txBody>
          <a:bodyPr/>
          <a:lstStyle/>
          <a:p>
            <a:fld id="{0B6E6BD1-722E-4AC9-922A-AFB5C4785F8E}" type="slidenum">
              <a:rPr lang="fr-CA" smtClean="0"/>
              <a:pPr/>
              <a:t>4</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pPr marL="228600" indent="-228600" eaLnBrk="1" hangingPunct="1">
              <a:lnSpc>
                <a:spcPct val="90000"/>
              </a:lnSpc>
            </a:pPr>
            <a:r>
              <a:rPr lang="fr-CA" sz="2400" b="1" dirty="0" smtClean="0">
                <a:ea typeface="ＭＳ Ｐゴシック" charset="-128"/>
              </a:rPr>
              <a:t>Qui:</a:t>
            </a:r>
            <a:r>
              <a:rPr lang="fr-CA" sz="2400" dirty="0" smtClean="0">
                <a:ea typeface="ＭＳ Ｐゴシック" charset="-128"/>
              </a:rPr>
              <a:t> Association québécoise  des établissements de santé et de services sociaux du Québec</a:t>
            </a:r>
          </a:p>
          <a:p>
            <a:pPr marL="228600" indent="-228600" eaLnBrk="1" hangingPunct="1">
              <a:lnSpc>
                <a:spcPct val="90000"/>
              </a:lnSpc>
            </a:pPr>
            <a:r>
              <a:rPr lang="fr-CA" sz="2400" b="1" dirty="0" smtClean="0">
                <a:ea typeface="ＭＳ Ｐゴシック" charset="-128"/>
              </a:rPr>
              <a:t>Mission</a:t>
            </a:r>
            <a:r>
              <a:rPr lang="fr-CA" sz="2400" dirty="0" smtClean="0">
                <a:ea typeface="ＭＳ Ｐゴシック" charset="-128"/>
              </a:rPr>
              <a:t> est de rassembler, représenter et soutenir ses membres</a:t>
            </a:r>
          </a:p>
          <a:p>
            <a:pPr marL="228600" indent="-228600" eaLnBrk="1" hangingPunct="1">
              <a:lnSpc>
                <a:spcPct val="90000"/>
              </a:lnSpc>
            </a:pPr>
            <a:r>
              <a:rPr lang="fr-CA" sz="2400" b="1" dirty="0" smtClean="0">
                <a:ea typeface="ＭＳ Ｐゴシック" charset="-128"/>
              </a:rPr>
              <a:t>Rôle:</a:t>
            </a:r>
            <a:r>
              <a:rPr lang="fr-CA" sz="2400" dirty="0" smtClean="0">
                <a:ea typeface="ＭＳ Ｐゴシック" charset="-128"/>
              </a:rPr>
              <a:t> Veut jouer un leadership fort auprès des membres en se basant sur des approches novatrices tant nationales qu’internationales</a:t>
            </a:r>
          </a:p>
          <a:p>
            <a:pPr marL="228600" indent="-228600" eaLnBrk="1" hangingPunct="1">
              <a:lnSpc>
                <a:spcPct val="90000"/>
              </a:lnSpc>
            </a:pPr>
            <a:r>
              <a:rPr lang="fr-CA" sz="2400" b="1" dirty="0" smtClean="0">
                <a:ea typeface="ＭＳ Ｐゴシック" charset="-128"/>
              </a:rPr>
              <a:t>Membres:</a:t>
            </a:r>
            <a:r>
              <a:rPr lang="fr-CA" sz="2400" dirty="0" smtClean="0">
                <a:ea typeface="ＭＳ Ｐゴシック" charset="-128"/>
              </a:rPr>
              <a:t> </a:t>
            </a:r>
          </a:p>
          <a:p>
            <a:pPr marL="628650" lvl="1" indent="-228600" eaLnBrk="1" hangingPunct="1">
              <a:lnSpc>
                <a:spcPct val="90000"/>
              </a:lnSpc>
            </a:pPr>
            <a:r>
              <a:rPr lang="fr-CA" sz="2000" dirty="0" smtClean="0">
                <a:ea typeface="ＭＳ Ｐゴシック" charset="-128"/>
              </a:rPr>
              <a:t>réguliers (141) (les centre de santé et de services sociaux CSSS, les Centre hospitaliers universitaires, les établissements à vocation spécifique tels que les hôpitaux régionaux, les établissements de soins de longue durée, hôpitaux de santé mentale ou de réadaptation)</a:t>
            </a:r>
          </a:p>
          <a:p>
            <a:pPr marL="628650" lvl="1" indent="-228600" eaLnBrk="1" hangingPunct="1">
              <a:lnSpc>
                <a:spcPct val="90000"/>
              </a:lnSpc>
            </a:pPr>
            <a:r>
              <a:rPr lang="fr-CA" sz="2000" dirty="0" smtClean="0">
                <a:ea typeface="ＭＳ Ｐゴシック" charset="-128"/>
              </a:rPr>
              <a:t>associés (20) (organismes à but non lucratif dont les activités sont connexes et complémentaires à celle des établissements)</a:t>
            </a:r>
          </a:p>
          <a:p>
            <a:pPr marL="628650" lvl="1" indent="-228600" eaLnBrk="1" hangingPunct="1">
              <a:lnSpc>
                <a:spcPct val="90000"/>
              </a:lnSpc>
            </a:pPr>
            <a:r>
              <a:rPr lang="fr-CA" sz="2000" dirty="0" smtClean="0">
                <a:ea typeface="ＭＳ Ｐゴシック" charset="-128"/>
              </a:rPr>
              <a:t>affaires (47) (partenariats d’affaires restreints avec quelques entreprises)</a:t>
            </a:r>
          </a:p>
          <a:p>
            <a:endParaRPr lang="fr-FR" dirty="0"/>
          </a:p>
        </p:txBody>
      </p:sp>
      <p:sp>
        <p:nvSpPr>
          <p:cNvPr id="4" name="Espace réservé du numéro de diapositive 3"/>
          <p:cNvSpPr>
            <a:spLocks noGrp="1"/>
          </p:cNvSpPr>
          <p:nvPr>
            <p:ph type="sldNum" sz="quarter" idx="10"/>
          </p:nvPr>
        </p:nvSpPr>
        <p:spPr/>
        <p:txBody>
          <a:bodyPr/>
          <a:lstStyle/>
          <a:p>
            <a:fld id="{0B6E6BD1-722E-4AC9-922A-AFB5C4785F8E}" type="slidenum">
              <a:rPr lang="fr-CA" smtClean="0"/>
              <a:pPr/>
              <a:t>5</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defRPr/>
            </a:pPr>
            <a:r>
              <a:rPr lang="fr-FR" dirty="0" smtClean="0"/>
              <a:t>À intervalle régulier, les médias publient divers palmarès qu’ils associent à la performance. Ils abordent des thèmes tels les urgences, les listes d’attente, les déficits, etc. </a:t>
            </a:r>
          </a:p>
          <a:p>
            <a:pPr>
              <a:defRPr/>
            </a:pPr>
            <a:endParaRPr lang="fr-FR" dirty="0" smtClean="0"/>
          </a:p>
          <a:p>
            <a:pPr>
              <a:defRPr/>
            </a:pPr>
            <a:r>
              <a:rPr lang="fr-FR" dirty="0" smtClean="0"/>
              <a:t>Ces palmarès sont incomplets et ont</a:t>
            </a:r>
            <a:r>
              <a:rPr lang="fr-FR" baseline="0" dirty="0" smtClean="0"/>
              <a:t> effet démobilisateur pour les </a:t>
            </a:r>
            <a:r>
              <a:rPr lang="fr-FR" dirty="0" smtClean="0"/>
              <a:t>établissements du</a:t>
            </a:r>
            <a:r>
              <a:rPr lang="fr-FR" baseline="0" dirty="0" smtClean="0"/>
              <a:t> réseau de la santé</a:t>
            </a:r>
            <a:r>
              <a:rPr lang="fr-FR" dirty="0" smtClean="0"/>
              <a:t>.</a:t>
            </a:r>
          </a:p>
          <a:p>
            <a:pPr>
              <a:defRPr/>
            </a:pPr>
            <a:endParaRPr lang="fr-FR" dirty="0" smtClean="0"/>
          </a:p>
          <a:p>
            <a:pPr>
              <a:defRPr/>
            </a:pPr>
            <a:r>
              <a:rPr lang="fr-FR" dirty="0" smtClean="0"/>
              <a:t>Pour l’</a:t>
            </a:r>
            <a:r>
              <a:rPr lang="fr-FR" dirty="0" err="1" smtClean="0"/>
              <a:t>aqesss</a:t>
            </a:r>
            <a:r>
              <a:rPr lang="fr-FR" dirty="0" smtClean="0"/>
              <a:t>, l’idée d’implanter son propre système d’évaluation de</a:t>
            </a:r>
            <a:r>
              <a:rPr lang="fr-FR" baseline="0" dirty="0" smtClean="0"/>
              <a:t> la</a:t>
            </a:r>
            <a:r>
              <a:rPr lang="fr-FR" dirty="0" smtClean="0"/>
              <a:t> performance était une </a:t>
            </a:r>
            <a:r>
              <a:rPr lang="fr-FR" dirty="0" err="1" smtClean="0"/>
              <a:t>occation</a:t>
            </a:r>
            <a:r>
              <a:rPr lang="fr-FR" dirty="0" smtClean="0"/>
              <a:t> définir collectivement ce</a:t>
            </a:r>
            <a:r>
              <a:rPr lang="fr-FR" baseline="0" dirty="0" smtClean="0"/>
              <a:t> qu’on entend par performance des établissements et quel est la meilleure manière de la mesurer.</a:t>
            </a:r>
            <a:endParaRPr lang="fr-FR" dirty="0" smtClean="0"/>
          </a:p>
          <a:p>
            <a:pPr>
              <a:defRPr/>
            </a:pPr>
            <a:endParaRPr lang="fr-CA" dirty="0" smtClean="0"/>
          </a:p>
          <a:p>
            <a:pPr>
              <a:defRPr/>
            </a:pPr>
            <a:r>
              <a:rPr lang="fr-CA" sz="1200" kern="1200" dirty="0" smtClean="0">
                <a:solidFill>
                  <a:schemeClr val="tx1"/>
                </a:solidFill>
                <a:latin typeface="+mn-lt"/>
                <a:ea typeface="+mn-ea"/>
                <a:cs typeface="+mn-cs"/>
              </a:rPr>
              <a:t>En s’associant avec l’ISPUM, l’AQESSS voulait se</a:t>
            </a:r>
            <a:r>
              <a:rPr lang="fr-CA" sz="1200" kern="1200" baseline="0" dirty="0" smtClean="0">
                <a:solidFill>
                  <a:schemeClr val="tx1"/>
                </a:solidFill>
                <a:latin typeface="+mn-lt"/>
                <a:ea typeface="+mn-ea"/>
                <a:cs typeface="+mn-cs"/>
              </a:rPr>
              <a:t> prévaloir des pratiques actuelles et innovantes dans le domaine. </a:t>
            </a:r>
            <a:endParaRPr lang="fr-CA" sz="1200" kern="1200" dirty="0" smtClean="0">
              <a:solidFill>
                <a:schemeClr val="tx1"/>
              </a:solidFill>
              <a:latin typeface="+mn-lt"/>
              <a:ea typeface="+mn-ea"/>
              <a:cs typeface="+mn-cs"/>
            </a:endParaRPr>
          </a:p>
          <a:p>
            <a:pPr>
              <a:defRPr/>
            </a:pPr>
            <a:endParaRPr lang="fr-CA" sz="1200" kern="1200" dirty="0" smtClean="0">
              <a:solidFill>
                <a:schemeClr val="tx1"/>
              </a:solidFill>
              <a:latin typeface="+mn-lt"/>
              <a:ea typeface="+mn-ea"/>
              <a:cs typeface="+mn-cs"/>
            </a:endParaRPr>
          </a:p>
          <a:p>
            <a:pPr>
              <a:defRPr/>
            </a:pPr>
            <a:r>
              <a:rPr lang="fr-CA" sz="1200" kern="1200" dirty="0" smtClean="0">
                <a:solidFill>
                  <a:schemeClr val="tx1"/>
                </a:solidFill>
                <a:latin typeface="+mn-lt"/>
                <a:ea typeface="+mn-ea"/>
                <a:cs typeface="+mn-cs"/>
              </a:rPr>
              <a:t>La</a:t>
            </a:r>
            <a:r>
              <a:rPr lang="fr-CA" sz="1200" kern="1200" baseline="0" dirty="0" smtClean="0">
                <a:solidFill>
                  <a:schemeClr val="tx1"/>
                </a:solidFill>
                <a:latin typeface="+mn-lt"/>
                <a:ea typeface="+mn-ea"/>
                <a:cs typeface="+mn-cs"/>
              </a:rPr>
              <a:t> démarche </a:t>
            </a:r>
            <a:r>
              <a:rPr lang="fr-CA" sz="1200" kern="1200" dirty="0" smtClean="0">
                <a:solidFill>
                  <a:schemeClr val="tx1"/>
                </a:solidFill>
                <a:latin typeface="+mn-lt"/>
                <a:ea typeface="+mn-ea"/>
                <a:cs typeface="+mn-cs"/>
              </a:rPr>
              <a:t>n’a pas la prétention de fournir un éclairage personnalisé sur la performance de chacun des 141 établissements membres de l’AQESSS mais plutôt à fournir un cadre méthodologique et des outils qui permettront aux établissements de porter un jugement sur leur performance en comparant leurs résultats et à les aider à se fixer des cibles d’amélioration.</a:t>
            </a:r>
          </a:p>
          <a:p>
            <a:pPr eaLnBrk="1" hangingPunct="1">
              <a:lnSpc>
                <a:spcPct val="90000"/>
              </a:lnSpc>
              <a:buFont typeface="Arial" pitchFamily="34" charset="0"/>
              <a:buNone/>
              <a:defRPr/>
            </a:pPr>
            <a:endParaRPr lang="fr-CA" sz="1200" kern="1200" dirty="0" smtClean="0">
              <a:solidFill>
                <a:schemeClr val="tx1"/>
              </a:solidFill>
              <a:latin typeface="+mn-lt"/>
              <a:ea typeface="+mn-ea"/>
              <a:cs typeface="+mn-cs"/>
            </a:endParaRPr>
          </a:p>
          <a:p>
            <a:pPr eaLnBrk="1" hangingPunct="1">
              <a:lnSpc>
                <a:spcPct val="90000"/>
              </a:lnSpc>
              <a:buFont typeface="Arial" pitchFamily="34" charset="0"/>
              <a:buNone/>
              <a:defRPr/>
            </a:pPr>
            <a:r>
              <a:rPr lang="fr-CA" sz="1200" kern="1200" dirty="0" err="1" smtClean="0">
                <a:solidFill>
                  <a:schemeClr val="tx1"/>
                </a:solidFill>
                <a:latin typeface="+mn-lt"/>
                <a:ea typeface="+mn-ea"/>
                <a:cs typeface="+mn-cs"/>
              </a:rPr>
              <a:t>Finalementla</a:t>
            </a:r>
            <a:r>
              <a:rPr lang="fr-CA" sz="1200" kern="1200" dirty="0" smtClean="0">
                <a:solidFill>
                  <a:schemeClr val="tx1"/>
                </a:solidFill>
                <a:latin typeface="+mn-lt"/>
                <a:ea typeface="+mn-ea"/>
                <a:cs typeface="+mn-cs"/>
              </a:rPr>
              <a:t> démarche</a:t>
            </a:r>
            <a:r>
              <a:rPr lang="fr-CA" sz="1200" kern="1200" baseline="0" dirty="0" smtClean="0">
                <a:solidFill>
                  <a:schemeClr val="tx1"/>
                </a:solidFill>
                <a:latin typeface="+mn-lt"/>
                <a:ea typeface="+mn-ea"/>
                <a:cs typeface="+mn-cs"/>
              </a:rPr>
              <a:t> devait </a:t>
            </a:r>
            <a:r>
              <a:rPr lang="fr-CA" sz="1200" kern="1200" dirty="0" smtClean="0">
                <a:solidFill>
                  <a:schemeClr val="tx1"/>
                </a:solidFill>
                <a:latin typeface="+mn-lt"/>
                <a:ea typeface="+mn-ea"/>
                <a:cs typeface="+mn-cs"/>
              </a:rPr>
              <a:t>servir à témoigner avec transparence devant la population de la performance des établissements membres de l’</a:t>
            </a:r>
            <a:r>
              <a:rPr lang="fr-CA" sz="1200" kern="1200" dirty="0" err="1" smtClean="0">
                <a:solidFill>
                  <a:schemeClr val="tx1"/>
                </a:solidFill>
                <a:latin typeface="+mn-lt"/>
                <a:ea typeface="+mn-ea"/>
                <a:cs typeface="+mn-cs"/>
              </a:rPr>
              <a:t>Aqesss</a:t>
            </a:r>
            <a:r>
              <a:rPr lang="fr-CA" sz="1200" kern="1200" dirty="0" smtClean="0">
                <a:solidFill>
                  <a:schemeClr val="tx1"/>
                </a:solidFill>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0B6E6BD1-722E-4AC9-922A-AFB5C4785F8E}" type="slidenum">
              <a:rPr lang="fr-CA" smtClean="0"/>
              <a:pPr/>
              <a:t>6</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lnSpcReduction="10000"/>
          </a:bodyPr>
          <a:lstStyle/>
          <a:p>
            <a:pPr marL="466875" indent="-466875">
              <a:lnSpc>
                <a:spcPct val="90000"/>
              </a:lnSpc>
              <a:defRPr/>
            </a:pPr>
            <a:r>
              <a:rPr lang="fr-CA" dirty="0" smtClean="0"/>
              <a:t>Selon le modèle EGIPSS, l</a:t>
            </a:r>
            <a:r>
              <a:rPr lang="fr-CA" dirty="0" smtClean="0">
                <a:ea typeface="ＭＳ Ｐゴシック" charset="-128"/>
              </a:rPr>
              <a:t>a performance d'une organisation se conçoit en relation avec la performance de chacune de ses composantes.</a:t>
            </a:r>
          </a:p>
          <a:p>
            <a:pPr eaLnBrk="1" hangingPunct="1">
              <a:defRPr/>
            </a:pPr>
            <a:endParaRPr lang="fr-CA" dirty="0" smtClean="0">
              <a:ea typeface="ＭＳ Ｐゴシック" charset="-128"/>
            </a:endParaRPr>
          </a:p>
          <a:p>
            <a:pPr eaLnBrk="1" hangingPunct="1">
              <a:defRPr/>
            </a:pPr>
            <a:r>
              <a:rPr lang="fr-CA" dirty="0" smtClean="0">
                <a:ea typeface="ＭＳ Ｐゴシック" charset="-128"/>
              </a:rPr>
              <a:t>C'est seulement dans la mesure ou la performance d'une organisation contribue à la performance du réseau qu'elle est véritablement performante. </a:t>
            </a:r>
            <a:endParaRPr lang="fr-FR" dirty="0" smtClean="0">
              <a:ea typeface="ＭＳ Ｐゴシック" charset="-128"/>
            </a:endParaRPr>
          </a:p>
          <a:p>
            <a:pPr marL="466875" indent="-466875">
              <a:lnSpc>
                <a:spcPct val="90000"/>
              </a:lnSpc>
              <a:defRPr/>
            </a:pPr>
            <a:endParaRPr lang="fr-FR" dirty="0" smtClean="0"/>
          </a:p>
          <a:p>
            <a:pPr marL="466875" indent="-466875">
              <a:lnSpc>
                <a:spcPct val="90000"/>
              </a:lnSpc>
              <a:defRPr/>
            </a:pPr>
            <a:r>
              <a:rPr lang="fr-CA" dirty="0" smtClean="0"/>
              <a:t>Pour y arriver, le modèle suggère de mesurer 4 dimensions :</a:t>
            </a:r>
          </a:p>
          <a:p>
            <a:pPr marL="466875" indent="-466875">
              <a:lnSpc>
                <a:spcPct val="90000"/>
              </a:lnSpc>
              <a:defRPr/>
            </a:pPr>
            <a:endParaRPr lang="fr-CA" b="1" dirty="0" smtClean="0"/>
          </a:p>
          <a:p>
            <a:pPr marL="466875" indent="-466875">
              <a:lnSpc>
                <a:spcPct val="90000"/>
              </a:lnSpc>
              <a:defRPr/>
            </a:pPr>
            <a:r>
              <a:rPr lang="fr-CA" b="1" dirty="0" smtClean="0"/>
              <a:t>L’atteindre ses buts</a:t>
            </a:r>
            <a:endParaRPr lang="fr-FR" i="1" dirty="0" smtClean="0"/>
          </a:p>
          <a:p>
            <a:pPr marL="466875" indent="-466875">
              <a:lnSpc>
                <a:spcPct val="90000"/>
              </a:lnSpc>
              <a:defRPr/>
            </a:pPr>
            <a:r>
              <a:rPr lang="fr-CA" dirty="0" smtClean="0"/>
              <a:t> </a:t>
            </a:r>
            <a:endParaRPr lang="fr-FR" dirty="0" smtClean="0"/>
          </a:p>
          <a:p>
            <a:pPr marL="466875" marR="0" indent="-466875" algn="l" defTabSz="914400" rtl="0" eaLnBrk="0" fontAlgn="base" latinLnBrk="0" hangingPunct="0">
              <a:lnSpc>
                <a:spcPct val="90000"/>
              </a:lnSpc>
              <a:spcBef>
                <a:spcPct val="30000"/>
              </a:spcBef>
              <a:spcAft>
                <a:spcPct val="0"/>
              </a:spcAft>
              <a:buClrTx/>
              <a:buSzTx/>
              <a:buFontTx/>
              <a:buNone/>
              <a:tabLst/>
              <a:defRPr/>
            </a:pPr>
            <a:r>
              <a:rPr lang="fr-CA" b="1" dirty="0" smtClean="0"/>
              <a:t>Sa production</a:t>
            </a:r>
          </a:p>
          <a:p>
            <a:pPr marL="466875" marR="0" indent="-466875" algn="l" defTabSz="914400" rtl="0" eaLnBrk="0" fontAlgn="base" latinLnBrk="0" hangingPunct="0">
              <a:lnSpc>
                <a:spcPct val="90000"/>
              </a:lnSpc>
              <a:spcBef>
                <a:spcPct val="30000"/>
              </a:spcBef>
              <a:spcAft>
                <a:spcPct val="0"/>
              </a:spcAft>
              <a:buClrTx/>
              <a:buSzTx/>
              <a:buFontTx/>
              <a:buNone/>
              <a:tabLst/>
              <a:defRPr/>
            </a:pPr>
            <a:endParaRPr lang="fr-FR" dirty="0" smtClean="0"/>
          </a:p>
          <a:p>
            <a:pPr marL="466875" marR="0" indent="-466875" algn="l" defTabSz="914400" rtl="0" eaLnBrk="0" fontAlgn="base" latinLnBrk="0" hangingPunct="0">
              <a:lnSpc>
                <a:spcPct val="90000"/>
              </a:lnSpc>
              <a:spcBef>
                <a:spcPct val="30000"/>
              </a:spcBef>
              <a:spcAft>
                <a:spcPct val="0"/>
              </a:spcAft>
              <a:buClrTx/>
              <a:buSzTx/>
              <a:buFontTx/>
              <a:buNone/>
              <a:tabLst/>
              <a:defRPr/>
            </a:pPr>
            <a:r>
              <a:rPr lang="fr-CA" b="1" dirty="0" smtClean="0"/>
              <a:t>Ses valeurs </a:t>
            </a:r>
          </a:p>
          <a:p>
            <a:pPr marL="466875" marR="0" indent="-466875" algn="l" defTabSz="914400" rtl="0" eaLnBrk="0" fontAlgn="base" latinLnBrk="0" hangingPunct="0">
              <a:lnSpc>
                <a:spcPct val="90000"/>
              </a:lnSpc>
              <a:spcBef>
                <a:spcPct val="30000"/>
              </a:spcBef>
              <a:spcAft>
                <a:spcPct val="0"/>
              </a:spcAft>
              <a:buClrTx/>
              <a:buSzTx/>
              <a:buFontTx/>
              <a:buNone/>
              <a:tabLst/>
              <a:defRPr/>
            </a:pPr>
            <a:endParaRPr lang="fr-CA" b="1" dirty="0" smtClean="0"/>
          </a:p>
          <a:p>
            <a:pPr marL="466875" marR="0" indent="-466875" algn="l" defTabSz="914400" rtl="0" eaLnBrk="0" fontAlgn="base" latinLnBrk="0" hangingPunct="0">
              <a:lnSpc>
                <a:spcPct val="90000"/>
              </a:lnSpc>
              <a:spcBef>
                <a:spcPct val="30000"/>
              </a:spcBef>
              <a:spcAft>
                <a:spcPct val="0"/>
              </a:spcAft>
              <a:buClrTx/>
              <a:buSzTx/>
              <a:buFontTx/>
              <a:buNone/>
              <a:tabLst/>
              <a:defRPr/>
            </a:pPr>
            <a:r>
              <a:rPr lang="fr-CA" b="1" dirty="0" smtClean="0"/>
              <a:t>Et sa capacité à s'adapter à son environnement</a:t>
            </a:r>
            <a:endParaRPr lang="fr-FR" dirty="0" smtClean="0"/>
          </a:p>
          <a:p>
            <a:pPr marL="466875" indent="-466875">
              <a:lnSpc>
                <a:spcPct val="90000"/>
              </a:lnSpc>
              <a:defRPr/>
            </a:pPr>
            <a:r>
              <a:rPr lang="fr-CA" dirty="0" smtClean="0"/>
              <a:t> </a:t>
            </a:r>
            <a:endParaRPr lang="fr-FR" dirty="0" smtClean="0"/>
          </a:p>
          <a:p>
            <a:pPr marL="466875" indent="-466875">
              <a:lnSpc>
                <a:spcPct val="90000"/>
              </a:lnSpc>
              <a:defRPr/>
            </a:pPr>
            <a:r>
              <a:rPr lang="fr-CA" dirty="0" smtClean="0"/>
              <a:t>La richesse du modèle repose également sur les relations et</a:t>
            </a:r>
            <a:r>
              <a:rPr lang="fr-CA" baseline="0" dirty="0" smtClean="0"/>
              <a:t> </a:t>
            </a:r>
            <a:r>
              <a:rPr lang="fr-CA" dirty="0" smtClean="0"/>
              <a:t>l’équilibre qui doit exister entre les 4 fonctions. </a:t>
            </a:r>
          </a:p>
        </p:txBody>
      </p:sp>
      <p:sp>
        <p:nvSpPr>
          <p:cNvPr id="4" name="Espace réservé du numéro de diapositive 3"/>
          <p:cNvSpPr>
            <a:spLocks noGrp="1"/>
          </p:cNvSpPr>
          <p:nvPr>
            <p:ph type="sldNum" sz="quarter" idx="5"/>
          </p:nvPr>
        </p:nvSpPr>
        <p:spPr/>
        <p:txBody>
          <a:bodyPr/>
          <a:lstStyle/>
          <a:p>
            <a:pPr>
              <a:defRPr/>
            </a:pPr>
            <a:fld id="{B417E695-408A-4A24-B3BC-6C77D5EF67F9}" type="slidenum">
              <a:rPr lang="fr-CA" smtClean="0"/>
              <a:pPr>
                <a:defRPr/>
              </a:pPr>
              <a:t>7</a:t>
            </a:fld>
            <a:endParaRPr lang="fr-CA" dirty="0"/>
          </a:p>
        </p:txBody>
      </p:sp>
      <p:sp>
        <p:nvSpPr>
          <p:cNvPr id="5" name="Espace réservé de la date 4"/>
          <p:cNvSpPr>
            <a:spLocks noGrp="1"/>
          </p:cNvSpPr>
          <p:nvPr>
            <p:ph type="dt" idx="10"/>
          </p:nvPr>
        </p:nvSpPr>
        <p:spPr/>
        <p:txBody>
          <a:bodyPr/>
          <a:lstStyle/>
          <a:p>
            <a:pPr>
              <a:defRPr/>
            </a:pPr>
            <a:fld id="{4EEEAE3F-8EB1-4C0D-9AEA-059FC879BB4F}" type="datetime1">
              <a:rPr lang="fr-FR" smtClean="0"/>
              <a:pPr>
                <a:defRPr/>
              </a:pPr>
              <a:t>1/12/10</a:t>
            </a:fld>
            <a:endParaRPr lang="fr-C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52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L’utilisation qu’en font le Commissaire et certaines agences et leurs établissements sont complémentaires à celle que l’AQESSS</a:t>
            </a:r>
            <a:r>
              <a:rPr lang="fr-FR" baseline="0" dirty="0" smtClean="0"/>
              <a:t> en fait.</a:t>
            </a:r>
            <a:endParaRPr lang="fr-FR" dirty="0" smtClean="0"/>
          </a:p>
          <a:p>
            <a:endParaRPr lang="fr-FR" dirty="0" smtClean="0"/>
          </a:p>
          <a:p>
            <a:r>
              <a:rPr lang="fr-FR" dirty="0" smtClean="0"/>
              <a:t>On a d’ailleurs des échanges entre eux pour partager l’expertise et de s’assurer de cette complémentarité.</a:t>
            </a:r>
          </a:p>
          <a:p>
            <a:endParaRPr lang="fr-CA" dirty="0" smtClean="0"/>
          </a:p>
          <a:p>
            <a:r>
              <a:rPr lang="fr-CA" dirty="0" smtClean="0"/>
              <a:t>Selon le niveau de détail qu’on s’impose, le modèle permet l’imputabilité (de témoigner) et/ou l’amélioration de la performance. </a:t>
            </a:r>
          </a:p>
          <a:p>
            <a:endParaRPr lang="fr-CA" dirty="0" smtClean="0"/>
          </a:p>
          <a:p>
            <a:r>
              <a:rPr lang="fr-CA" dirty="0" smtClean="0"/>
              <a:t>Commissaire : le réseau</a:t>
            </a:r>
          </a:p>
          <a:p>
            <a:r>
              <a:rPr lang="fr-CA" dirty="0" smtClean="0"/>
              <a:t>AQESSS : les établissements par groupe homogènes</a:t>
            </a:r>
            <a:r>
              <a:rPr lang="fr-CA" baseline="0" dirty="0" smtClean="0"/>
              <a:t> de comparaison</a:t>
            </a:r>
          </a:p>
          <a:p>
            <a:r>
              <a:rPr lang="fr-CA" baseline="0" dirty="0" smtClean="0"/>
              <a:t>Agences: les établissements d’une région</a:t>
            </a:r>
          </a:p>
          <a:p>
            <a:r>
              <a:rPr lang="fr-CA" baseline="0" dirty="0" smtClean="0"/>
              <a:t>Établissements : l’analyse détaillée</a:t>
            </a:r>
            <a:endParaRPr lang="fr-FR" dirty="0" smtClean="0"/>
          </a:p>
        </p:txBody>
      </p:sp>
      <p:sp>
        <p:nvSpPr>
          <p:cNvPr id="4" name="Espace réservé du numéro de diapositive 3"/>
          <p:cNvSpPr>
            <a:spLocks noGrp="1"/>
          </p:cNvSpPr>
          <p:nvPr>
            <p:ph type="sldNum" sz="quarter" idx="5"/>
          </p:nvPr>
        </p:nvSpPr>
        <p:spPr/>
        <p:txBody>
          <a:bodyPr/>
          <a:lstStyle/>
          <a:p>
            <a:pPr>
              <a:defRPr/>
            </a:pPr>
            <a:fld id="{4CC98310-8BA3-4B2C-8E8C-39B64486F11E}" type="slidenum">
              <a:rPr lang="fr-CA" smtClean="0"/>
              <a:pPr>
                <a:defRPr/>
              </a:pPr>
              <a:t>8</a:t>
            </a:fld>
            <a:endParaRPr lang="fr-CA" dirty="0"/>
          </a:p>
        </p:txBody>
      </p:sp>
      <p:sp>
        <p:nvSpPr>
          <p:cNvPr id="5" name="Espace réservé de la date 4"/>
          <p:cNvSpPr>
            <a:spLocks noGrp="1"/>
          </p:cNvSpPr>
          <p:nvPr>
            <p:ph type="dt" idx="10"/>
          </p:nvPr>
        </p:nvSpPr>
        <p:spPr/>
        <p:txBody>
          <a:bodyPr/>
          <a:lstStyle/>
          <a:p>
            <a:pPr>
              <a:defRPr/>
            </a:pPr>
            <a:fld id="{3B179E40-3DBB-4468-9790-67350DBDC59B}" type="datetime1">
              <a:rPr lang="fr-FR" smtClean="0"/>
              <a:pPr>
                <a:defRPr/>
              </a:pPr>
              <a:t>1/12/10</a:t>
            </a:fld>
            <a:endParaRPr lang="fr-C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83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CA" dirty="0" smtClean="0"/>
              <a:t>9 groupes d’établissements ont été créer pour faciliter les comparaisons</a:t>
            </a:r>
            <a:r>
              <a:rPr lang="fr-CA" baseline="0" dirty="0" smtClean="0"/>
              <a:t> pour les membres</a:t>
            </a:r>
            <a:endParaRPr lang="fr-FR" dirty="0" smtClean="0"/>
          </a:p>
          <a:p>
            <a:endParaRPr lang="fr-CA" dirty="0" smtClean="0"/>
          </a:p>
          <a:p>
            <a:r>
              <a:rPr lang="fr-CA" dirty="0" smtClean="0"/>
              <a:t>Les groupes ont été constitués à partir de la</a:t>
            </a:r>
            <a:r>
              <a:rPr lang="fr-CA" baseline="0" dirty="0" smtClean="0"/>
              <a:t> mission spécifique des établissements et la taille de l’établissement.</a:t>
            </a:r>
            <a:endParaRPr lang="fr-CA" dirty="0" smtClean="0"/>
          </a:p>
        </p:txBody>
      </p:sp>
      <p:sp>
        <p:nvSpPr>
          <p:cNvPr id="4" name="Espace réservé du numéro de diapositive 3"/>
          <p:cNvSpPr>
            <a:spLocks noGrp="1"/>
          </p:cNvSpPr>
          <p:nvPr>
            <p:ph type="sldNum" sz="quarter" idx="5"/>
          </p:nvPr>
        </p:nvSpPr>
        <p:spPr/>
        <p:txBody>
          <a:bodyPr/>
          <a:lstStyle/>
          <a:p>
            <a:pPr>
              <a:defRPr/>
            </a:pPr>
            <a:fld id="{D48EADBB-9001-49F5-A5A8-8C26BCA9A1E8}" type="slidenum">
              <a:rPr lang="fr-CA" smtClean="0"/>
              <a:pPr>
                <a:defRPr/>
              </a:pPr>
              <a:t>9</a:t>
            </a:fld>
            <a:endParaRPr lang="fr-CA" dirty="0"/>
          </a:p>
        </p:txBody>
      </p:sp>
      <p:sp>
        <p:nvSpPr>
          <p:cNvPr id="5" name="Espace réservé de la date 4"/>
          <p:cNvSpPr>
            <a:spLocks noGrp="1"/>
          </p:cNvSpPr>
          <p:nvPr>
            <p:ph type="dt" idx="10"/>
          </p:nvPr>
        </p:nvSpPr>
        <p:spPr/>
        <p:txBody>
          <a:bodyPr/>
          <a:lstStyle/>
          <a:p>
            <a:pPr>
              <a:defRPr/>
            </a:pPr>
            <a:fld id="{FB83B844-3024-44C2-BB9F-EE897F85BB2F}" type="datetime1">
              <a:rPr lang="fr-FR" smtClean="0"/>
              <a:pPr>
                <a:defRPr/>
              </a:pPr>
              <a:t>1/12/10</a:t>
            </a:fld>
            <a:endParaRPr lang="fr-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apositive de titre">
    <p:bg>
      <p:bgRef idx="1002">
        <a:schemeClr val="bg2"/>
      </p:bgRef>
    </p:bg>
    <p:spTree>
      <p:nvGrpSpPr>
        <p:cNvPr id="1" name=""/>
        <p:cNvGrpSpPr/>
        <p:nvPr/>
      </p:nvGrpSpPr>
      <p:grpSpPr>
        <a:xfrm>
          <a:off x="0" y="0"/>
          <a:ext cx="0" cy="0"/>
          <a:chOff x="0" y="0"/>
          <a:chExt cx="0" cy="0"/>
        </a:xfrm>
      </p:grpSpPr>
      <p:pic>
        <p:nvPicPr>
          <p:cNvPr id="5" name="Image 4" descr="IRSPUM_GabaritPPT_Titre.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Sous-titre 2"/>
          <p:cNvSpPr>
            <a:spLocks noGrp="1"/>
          </p:cNvSpPr>
          <p:nvPr>
            <p:ph type="subTitle" idx="1"/>
          </p:nvPr>
        </p:nvSpPr>
        <p:spPr>
          <a:xfrm>
            <a:off x="1524000" y="3362325"/>
            <a:ext cx="6934200" cy="1514475"/>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a:solidFill>
                  <a:schemeClr val="bg1"/>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smtClean="0"/>
          </a:p>
        </p:txBody>
      </p:sp>
      <p:sp>
        <p:nvSpPr>
          <p:cNvPr id="10" name="Titre 1"/>
          <p:cNvSpPr>
            <a:spLocks noGrp="1"/>
          </p:cNvSpPr>
          <p:nvPr>
            <p:ph type="ctrTitle"/>
          </p:nvPr>
        </p:nvSpPr>
        <p:spPr>
          <a:xfrm>
            <a:off x="1524000" y="1399032"/>
            <a:ext cx="6934200" cy="1898650"/>
          </a:xfrm>
          <a:prstGeom prst="rect">
            <a:avLst/>
          </a:prstGeom>
        </p:spPr>
        <p:txBody>
          <a:bodyPr anchor="t" anchorCtr="0">
            <a:normAutofit/>
          </a:bodyPr>
          <a:lstStyle>
            <a:lvl1pPr algn="l">
              <a:defRPr sz="4000" b="1">
                <a:solidFill>
                  <a:schemeClr val="tx1"/>
                </a:solidFill>
              </a:defRPr>
            </a:lvl1pPr>
          </a:lstStyle>
          <a:p>
            <a:r>
              <a:rPr lang="fr-FR" smtClean="0"/>
              <a:t>Cliquez pour modifier le style du titre</a:t>
            </a:r>
            <a:endParaRPr lang="fr-CA"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a:prstGeom prst="rect">
            <a:avLst/>
          </a:prstGeom>
        </p:spPr>
        <p:txBody>
          <a:bodyPr vert="eaVert"/>
          <a:lstStyle>
            <a:lvl1pPr>
              <a:defRPr sz="4000" b="1">
                <a:solidFill>
                  <a:schemeClr val="bg1"/>
                </a:solidFill>
              </a:defRPr>
            </a:lvl1pPr>
          </a:lstStyle>
          <a:p>
            <a:r>
              <a:rPr kumimoji="0" lang="fr-FR" smtClean="0"/>
              <a:t>Cliquez pour modifier le style du titre</a:t>
            </a:r>
            <a:endParaRPr kumimoji="0" lang="en-US" dirty="0"/>
          </a:p>
        </p:txBody>
      </p:sp>
      <p:sp>
        <p:nvSpPr>
          <p:cNvPr id="3" name="Espace réservé du texte vertical 2"/>
          <p:cNvSpPr>
            <a:spLocks noGrp="1"/>
          </p:cNvSpPr>
          <p:nvPr>
            <p:ph type="body" orient="vert" idx="1"/>
          </p:nvPr>
        </p:nvSpPr>
        <p:spPr>
          <a:xfrm>
            <a:off x="457200" y="914401"/>
            <a:ext cx="6019800" cy="5211763"/>
          </a:xfrm>
          <a:prstGeom prst="rect">
            <a:avLst/>
          </a:prstGeo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272C655-B42E-4136-87A2-75B56F2BE4A5}" type="datetimeFigureOut">
              <a:rPr lang="fr-FR" smtClean="0"/>
              <a:pPr/>
              <a:t>1/12/10</a:t>
            </a:fld>
            <a:endParaRPr lang="fr-CA"/>
          </a:p>
        </p:txBody>
      </p:sp>
      <p:sp>
        <p:nvSpPr>
          <p:cNvPr id="6" name="Espace réservé du numéro de diapositive 5"/>
          <p:cNvSpPr>
            <a:spLocks noGrp="1"/>
          </p:cNvSpPr>
          <p:nvPr>
            <p:ph type="sldNum" sz="quarter" idx="12"/>
          </p:nvPr>
        </p:nvSpPr>
        <p:spPr>
          <a:xfrm>
            <a:off x="7924800" y="6356350"/>
            <a:ext cx="762000" cy="365125"/>
          </a:xfrm>
          <a:prstGeom prst="rect">
            <a:avLst/>
          </a:prstGeom>
        </p:spPr>
        <p:txBody>
          <a:bodyPr/>
          <a:lstStyle/>
          <a:p>
            <a:fld id="{700EF463-7F8E-4746-9380-C02081B61924}" type="slidenum">
              <a:rPr lang="fr-CA" smtClean="0"/>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35480"/>
            <a:ext cx="8229600" cy="4389120"/>
          </a:xfrm>
          <a:prstGeom prst="rect">
            <a:avLst/>
          </a:prstGeo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dirty="0"/>
          </a:p>
        </p:txBody>
      </p:sp>
      <p:sp>
        <p:nvSpPr>
          <p:cNvPr id="7" name="Titre 1"/>
          <p:cNvSpPr>
            <a:spLocks noGrp="1"/>
          </p:cNvSpPr>
          <p:nvPr>
            <p:ph type="title"/>
          </p:nvPr>
        </p:nvSpPr>
        <p:spPr>
          <a:xfrm>
            <a:off x="457200" y="274638"/>
            <a:ext cx="8229600" cy="1143000"/>
          </a:xfrm>
          <a:prstGeom prst="rect">
            <a:avLst/>
          </a:prstGeom>
        </p:spPr>
        <p:txBody>
          <a:bodyPr anchor="b" anchorCtr="0">
            <a:noAutofit/>
          </a:bodyPr>
          <a:lstStyle>
            <a:lvl1pPr algn="l">
              <a:defRPr sz="3200" b="1">
                <a:solidFill>
                  <a:schemeClr val="bg2"/>
                </a:solidFill>
                <a:latin typeface="Helvetica" pitchFamily="34" charset="0"/>
                <a:cs typeface="Helvetica" pitchFamily="34" charset="0"/>
              </a:defRPr>
            </a:lvl1pPr>
          </a:lstStyle>
          <a:p>
            <a:r>
              <a:rPr lang="fr-FR" dirty="0" smtClean="0"/>
              <a:t>Cliquez pour modifier le style du titre</a:t>
            </a:r>
            <a:endParaRPr lang="fr-CA" dirty="0"/>
          </a:p>
        </p:txBody>
      </p:sp>
      <p:sp>
        <p:nvSpPr>
          <p:cNvPr id="8" name="Espace réservé de la date 4"/>
          <p:cNvSpPr>
            <a:spLocks noGrp="1"/>
          </p:cNvSpPr>
          <p:nvPr>
            <p:ph type="dt" sz="half" idx="10"/>
          </p:nvPr>
        </p:nvSpPr>
        <p:spPr>
          <a:xfrm>
            <a:off x="457200" y="6477000"/>
            <a:ext cx="2133600" cy="244475"/>
          </a:xfrm>
          <a:prstGeom prst="rect">
            <a:avLst/>
          </a:prstGeom>
        </p:spPr>
        <p:txBody>
          <a:bodyPr/>
          <a:lstStyle/>
          <a:p>
            <a:fld id="{2272C655-B42E-4136-87A2-75B56F2BE4A5}" type="datetimeFigureOut">
              <a:rPr lang="fr-FR" smtClean="0"/>
              <a:pPr/>
              <a:t>1/12/10</a:t>
            </a:fld>
            <a:endParaRPr lang="fr-CA" dirty="0"/>
          </a:p>
        </p:txBody>
      </p:sp>
      <p:sp>
        <p:nvSpPr>
          <p:cNvPr id="9" name="Espace réservé du numéro de diapositive 6"/>
          <p:cNvSpPr>
            <a:spLocks noGrp="1"/>
          </p:cNvSpPr>
          <p:nvPr>
            <p:ph type="sldNum" sz="quarter" idx="12"/>
          </p:nvPr>
        </p:nvSpPr>
        <p:spPr>
          <a:xfrm>
            <a:off x="7924800" y="6477000"/>
            <a:ext cx="762000" cy="244475"/>
          </a:xfrm>
          <a:prstGeom prst="rect">
            <a:avLst/>
          </a:prstGeom>
        </p:spPr>
        <p:txBody>
          <a:bodyPr/>
          <a:lstStyle/>
          <a:p>
            <a:fld id="{700EF463-7F8E-4746-9380-C02081B61924}" type="slidenum">
              <a:rPr lang="fr-CA" smtClean="0"/>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re de section">
    <p:bg>
      <p:bgRef idx="1002">
        <a:schemeClr val="bg2"/>
      </p:bgRef>
    </p:bg>
    <p:spTree>
      <p:nvGrpSpPr>
        <p:cNvPr id="1" name=""/>
        <p:cNvGrpSpPr/>
        <p:nvPr/>
      </p:nvGrpSpPr>
      <p:grpSpPr>
        <a:xfrm>
          <a:off x="0" y="0"/>
          <a:ext cx="0" cy="0"/>
          <a:chOff x="0" y="0"/>
          <a:chExt cx="0" cy="0"/>
        </a:xfrm>
      </p:grpSpPr>
      <p:pic>
        <p:nvPicPr>
          <p:cNvPr id="5" name="Image 4" descr="IRSPUM_GabaritPPT_Titre.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Titre 1"/>
          <p:cNvSpPr>
            <a:spLocks noGrp="1"/>
          </p:cNvSpPr>
          <p:nvPr>
            <p:ph type="title"/>
          </p:nvPr>
        </p:nvSpPr>
        <p:spPr>
          <a:xfrm>
            <a:off x="722313" y="1447800"/>
            <a:ext cx="7772400" cy="1882775"/>
          </a:xfrm>
          <a:prstGeom prst="rect">
            <a:avLst/>
          </a:prstGeom>
        </p:spPr>
        <p:txBody>
          <a:bodyPr anchor="b" anchorCtr="0">
            <a:normAutofit/>
          </a:bodyPr>
          <a:lstStyle>
            <a:lvl1pPr algn="ctr">
              <a:defRPr sz="3600" b="1" cap="small" baseline="0">
                <a:solidFill>
                  <a:schemeClr val="bg1"/>
                </a:solidFill>
              </a:defRPr>
            </a:lvl1pPr>
          </a:lstStyle>
          <a:p>
            <a:r>
              <a:rPr lang="fr-FR" dirty="0" smtClean="0"/>
              <a:t>Cliquez pour modifier le style du titre</a:t>
            </a:r>
            <a:endParaRPr lang="fr-CA" dirty="0"/>
          </a:p>
        </p:txBody>
      </p:sp>
      <p:sp>
        <p:nvSpPr>
          <p:cNvPr id="9" name="Espace réservé du texte 2"/>
          <p:cNvSpPr>
            <a:spLocks noGrp="1"/>
          </p:cNvSpPr>
          <p:nvPr>
            <p:ph type="body" idx="1"/>
          </p:nvPr>
        </p:nvSpPr>
        <p:spPr>
          <a:xfrm>
            <a:off x="722313" y="3335338"/>
            <a:ext cx="7772400" cy="1500187"/>
          </a:xfrm>
          <a:prstGeom prst="rect">
            <a:avLst/>
          </a:prstGeom>
        </p:spPr>
        <p:txBody>
          <a:bodyPr anchor="t" anchorCtr="0"/>
          <a:lstStyle>
            <a:lvl1pPr marL="0" indent="0" algn="ctr">
              <a:buNone/>
              <a:defRPr sz="20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mparaison">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dirty="0"/>
          </a:p>
        </p:txBody>
      </p:sp>
      <p:sp>
        <p:nvSpPr>
          <p:cNvPr id="4" name="Espace réservé du contenu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457200" y="6477000"/>
            <a:ext cx="2133600" cy="244475"/>
          </a:xfrm>
          <a:prstGeom prst="rect">
            <a:avLst/>
          </a:prstGeom>
        </p:spPr>
        <p:txBody>
          <a:bodyPr/>
          <a:lstStyle/>
          <a:p>
            <a:fld id="{2272C655-B42E-4136-87A2-75B56F2BE4A5}" type="datetimeFigureOut">
              <a:rPr lang="fr-FR" smtClean="0"/>
              <a:pPr/>
              <a:t>1/12/10</a:t>
            </a:fld>
            <a:endParaRPr lang="fr-CA" dirty="0"/>
          </a:p>
        </p:txBody>
      </p:sp>
      <p:sp>
        <p:nvSpPr>
          <p:cNvPr id="7" name="Espace réservé du numéro de diapositive 6"/>
          <p:cNvSpPr>
            <a:spLocks noGrp="1"/>
          </p:cNvSpPr>
          <p:nvPr>
            <p:ph type="sldNum" sz="quarter" idx="12"/>
          </p:nvPr>
        </p:nvSpPr>
        <p:spPr>
          <a:xfrm>
            <a:off x="7924800" y="6477000"/>
            <a:ext cx="762000" cy="244475"/>
          </a:xfrm>
          <a:prstGeom prst="rect">
            <a:avLst/>
          </a:prstGeom>
        </p:spPr>
        <p:txBody>
          <a:bodyPr/>
          <a:lstStyle/>
          <a:p>
            <a:fld id="{700EF463-7F8E-4746-9380-C02081B61924}" type="slidenum">
              <a:rPr lang="fr-CA" smtClean="0"/>
              <a:pPr/>
              <a:t>‹#›</a:t>
            </a:fld>
            <a:endParaRPr lang="fr-CA"/>
          </a:p>
        </p:txBody>
      </p:sp>
      <p:sp>
        <p:nvSpPr>
          <p:cNvPr id="8" name="Titre 1"/>
          <p:cNvSpPr>
            <a:spLocks noGrp="1"/>
          </p:cNvSpPr>
          <p:nvPr>
            <p:ph type="title"/>
          </p:nvPr>
        </p:nvSpPr>
        <p:spPr>
          <a:xfrm>
            <a:off x="457200" y="274638"/>
            <a:ext cx="8229600" cy="1143000"/>
          </a:xfrm>
          <a:prstGeom prst="rect">
            <a:avLst/>
          </a:prstGeom>
        </p:spPr>
        <p:txBody>
          <a:bodyPr anchor="b" anchorCtr="0">
            <a:noAutofit/>
          </a:bodyPr>
          <a:lstStyle>
            <a:lvl1pPr algn="l">
              <a:defRPr sz="3200" b="1">
                <a:solidFill>
                  <a:schemeClr val="bg2"/>
                </a:solidFill>
                <a:latin typeface="Helvetica" pitchFamily="34" charset="0"/>
                <a:cs typeface="Helvetica" pitchFamily="34" charset="0"/>
              </a:defRPr>
            </a:lvl1pPr>
          </a:lstStyle>
          <a:p>
            <a:r>
              <a:rPr lang="fr-FR" smtClean="0"/>
              <a:t>Cliquez pour modifier le style du titre</a:t>
            </a:r>
            <a:endParaRPr lang="fr-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re seul">
    <p:spTree>
      <p:nvGrpSpPr>
        <p:cNvPr id="1" name=""/>
        <p:cNvGrpSpPr/>
        <p:nvPr/>
      </p:nvGrpSpPr>
      <p:grpSpPr>
        <a:xfrm>
          <a:off x="0" y="0"/>
          <a:ext cx="0" cy="0"/>
          <a:chOff x="0" y="0"/>
          <a:chExt cx="0" cy="0"/>
        </a:xfrm>
      </p:grpSpPr>
      <p:sp>
        <p:nvSpPr>
          <p:cNvPr id="6" name="Titre 1"/>
          <p:cNvSpPr>
            <a:spLocks noGrp="1"/>
          </p:cNvSpPr>
          <p:nvPr>
            <p:ph type="title"/>
          </p:nvPr>
        </p:nvSpPr>
        <p:spPr>
          <a:xfrm>
            <a:off x="457200" y="274638"/>
            <a:ext cx="8229600" cy="1143000"/>
          </a:xfrm>
          <a:prstGeom prst="rect">
            <a:avLst/>
          </a:prstGeom>
        </p:spPr>
        <p:txBody>
          <a:bodyPr anchor="b" anchorCtr="0">
            <a:noAutofit/>
          </a:bodyPr>
          <a:lstStyle>
            <a:lvl1pPr algn="l">
              <a:defRPr sz="3200" b="1">
                <a:solidFill>
                  <a:schemeClr val="bg2"/>
                </a:solidFill>
                <a:latin typeface="Helvetica" pitchFamily="34" charset="0"/>
                <a:cs typeface="Helvetica" pitchFamily="34" charset="0"/>
              </a:defRPr>
            </a:lvl1pPr>
          </a:lstStyle>
          <a:p>
            <a:r>
              <a:rPr lang="fr-FR" dirty="0" smtClean="0"/>
              <a:t>Cliquez pour modifier le style du titre</a:t>
            </a:r>
            <a:endParaRPr lang="fr-CA" dirty="0"/>
          </a:p>
        </p:txBody>
      </p:sp>
      <p:sp>
        <p:nvSpPr>
          <p:cNvPr id="5" name="Espace réservé de la date 4"/>
          <p:cNvSpPr>
            <a:spLocks noGrp="1"/>
          </p:cNvSpPr>
          <p:nvPr>
            <p:ph type="dt" sz="half" idx="10"/>
          </p:nvPr>
        </p:nvSpPr>
        <p:spPr>
          <a:xfrm>
            <a:off x="457200" y="6477000"/>
            <a:ext cx="2133600" cy="244475"/>
          </a:xfrm>
          <a:prstGeom prst="rect">
            <a:avLst/>
          </a:prstGeom>
        </p:spPr>
        <p:txBody>
          <a:bodyPr/>
          <a:lstStyle/>
          <a:p>
            <a:fld id="{2272C655-B42E-4136-87A2-75B56F2BE4A5}" type="datetimeFigureOut">
              <a:rPr lang="fr-FR" smtClean="0"/>
              <a:pPr/>
              <a:t>1/12/10</a:t>
            </a:fld>
            <a:endParaRPr lang="fr-CA" dirty="0"/>
          </a:p>
        </p:txBody>
      </p:sp>
      <p:sp>
        <p:nvSpPr>
          <p:cNvPr id="9" name="Espace réservé du numéro de diapositive 6"/>
          <p:cNvSpPr>
            <a:spLocks noGrp="1"/>
          </p:cNvSpPr>
          <p:nvPr>
            <p:ph type="sldNum" sz="quarter" idx="12"/>
          </p:nvPr>
        </p:nvSpPr>
        <p:spPr>
          <a:xfrm>
            <a:off x="7924800" y="6477000"/>
            <a:ext cx="762000" cy="244475"/>
          </a:xfrm>
          <a:prstGeom prst="rect">
            <a:avLst/>
          </a:prstGeom>
        </p:spPr>
        <p:txBody>
          <a:bodyPr/>
          <a:lstStyle/>
          <a:p>
            <a:fld id="{700EF463-7F8E-4746-9380-C02081B61924}" type="slidenum">
              <a:rPr lang="fr-CA" smtClean="0"/>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457200" y="6477000"/>
            <a:ext cx="2133600" cy="244475"/>
          </a:xfrm>
          <a:prstGeom prst="rect">
            <a:avLst/>
          </a:prstGeom>
        </p:spPr>
        <p:txBody>
          <a:bodyPr/>
          <a:lstStyle/>
          <a:p>
            <a:fld id="{2272C655-B42E-4136-87A2-75B56F2BE4A5}" type="datetimeFigureOut">
              <a:rPr lang="fr-FR" smtClean="0"/>
              <a:pPr/>
              <a:t>1/12/10</a:t>
            </a:fld>
            <a:endParaRPr lang="fr-CA" dirty="0"/>
          </a:p>
        </p:txBody>
      </p:sp>
      <p:sp>
        <p:nvSpPr>
          <p:cNvPr id="6" name="Espace réservé du numéro de diapositive 6"/>
          <p:cNvSpPr>
            <a:spLocks noGrp="1"/>
          </p:cNvSpPr>
          <p:nvPr>
            <p:ph type="sldNum" sz="quarter" idx="12"/>
          </p:nvPr>
        </p:nvSpPr>
        <p:spPr>
          <a:xfrm>
            <a:off x="7924800" y="6477000"/>
            <a:ext cx="762000" cy="244475"/>
          </a:xfrm>
          <a:prstGeom prst="rect">
            <a:avLst/>
          </a:prstGeom>
        </p:spPr>
        <p:txBody>
          <a:bodyPr/>
          <a:lstStyle/>
          <a:p>
            <a:fld id="{700EF463-7F8E-4746-9380-C02081B61924}" type="slidenum">
              <a:rPr lang="fr-CA" smtClean="0"/>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000" b="1">
                <a:ln>
                  <a:noFill/>
                </a:ln>
                <a:solidFill>
                  <a:schemeClr val="bg1"/>
                </a:solidFill>
                <a:effectLst/>
                <a:latin typeface="+mj-lt"/>
                <a:ea typeface="+mj-ea"/>
                <a:cs typeface="+mj-cs"/>
              </a:defRPr>
            </a:lvl1pPr>
          </a:lstStyle>
          <a:p>
            <a:r>
              <a:rPr kumimoji="0" lang="fr-FR" smtClean="0"/>
              <a:t>Cliquez pour modifier le style du titre</a:t>
            </a:r>
            <a:endParaRPr kumimoji="0" lang="en-US" dirty="0"/>
          </a:p>
        </p:txBody>
      </p:sp>
      <p:sp>
        <p:nvSpPr>
          <p:cNvPr id="3" name="Espace réservé du texte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b="1"/>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4"/>
          <p:cNvSpPr>
            <a:spLocks noGrp="1"/>
          </p:cNvSpPr>
          <p:nvPr>
            <p:ph type="dt" sz="half" idx="10"/>
          </p:nvPr>
        </p:nvSpPr>
        <p:spPr>
          <a:xfrm>
            <a:off x="457200" y="6477000"/>
            <a:ext cx="2133600" cy="244475"/>
          </a:xfrm>
          <a:prstGeom prst="rect">
            <a:avLst/>
          </a:prstGeom>
        </p:spPr>
        <p:txBody>
          <a:bodyPr/>
          <a:lstStyle/>
          <a:p>
            <a:fld id="{2272C655-B42E-4136-87A2-75B56F2BE4A5}" type="datetimeFigureOut">
              <a:rPr lang="fr-FR" smtClean="0"/>
              <a:pPr/>
              <a:t>1/12/10</a:t>
            </a:fld>
            <a:endParaRPr lang="fr-CA" dirty="0"/>
          </a:p>
        </p:txBody>
      </p:sp>
      <p:sp>
        <p:nvSpPr>
          <p:cNvPr id="9" name="Espace réservé du numéro de diapositive 6"/>
          <p:cNvSpPr>
            <a:spLocks noGrp="1"/>
          </p:cNvSpPr>
          <p:nvPr>
            <p:ph type="sldNum" sz="quarter" idx="12"/>
          </p:nvPr>
        </p:nvSpPr>
        <p:spPr>
          <a:xfrm>
            <a:off x="7924800" y="6477000"/>
            <a:ext cx="762000" cy="244475"/>
          </a:xfrm>
          <a:prstGeom prst="rect">
            <a:avLst/>
          </a:prstGeom>
        </p:spPr>
        <p:txBody>
          <a:bodyPr/>
          <a:lstStyle/>
          <a:p>
            <a:fld id="{700EF463-7F8E-4746-9380-C02081B61924}" type="slidenum">
              <a:rPr lang="fr-CA" smtClean="0"/>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bg1"/>
                </a:solidFill>
              </a:defRPr>
            </a:lvl1pPr>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b="1"/>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Espace réservé de la date 4"/>
          <p:cNvSpPr>
            <a:spLocks noGrp="1"/>
          </p:cNvSpPr>
          <p:nvPr>
            <p:ph type="dt" sz="half" idx="10"/>
          </p:nvPr>
        </p:nvSpPr>
        <p:spPr>
          <a:xfrm>
            <a:off x="457200" y="6477000"/>
            <a:ext cx="2133600" cy="244475"/>
          </a:xfrm>
          <a:prstGeom prst="rect">
            <a:avLst/>
          </a:prstGeom>
        </p:spPr>
        <p:txBody>
          <a:bodyPr/>
          <a:lstStyle/>
          <a:p>
            <a:fld id="{2272C655-B42E-4136-87A2-75B56F2BE4A5}" type="datetimeFigureOut">
              <a:rPr lang="fr-FR" smtClean="0"/>
              <a:pPr/>
              <a:t>1/12/10</a:t>
            </a:fld>
            <a:endParaRPr lang="fr-CA" dirty="0"/>
          </a:p>
        </p:txBody>
      </p:sp>
      <p:sp>
        <p:nvSpPr>
          <p:cNvPr id="11" name="Espace réservé du numéro de diapositive 6"/>
          <p:cNvSpPr>
            <a:spLocks noGrp="1"/>
          </p:cNvSpPr>
          <p:nvPr>
            <p:ph type="sldNum" sz="quarter" idx="12"/>
          </p:nvPr>
        </p:nvSpPr>
        <p:spPr>
          <a:xfrm>
            <a:off x="7924800" y="6477000"/>
            <a:ext cx="762000" cy="244475"/>
          </a:xfrm>
          <a:prstGeom prst="rect">
            <a:avLst/>
          </a:prstGeom>
        </p:spPr>
        <p:txBody>
          <a:bodyPr/>
          <a:lstStyle/>
          <a:p>
            <a:fld id="{700EF463-7F8E-4746-9380-C02081B61924}" type="slidenum">
              <a:rPr lang="fr-CA" smtClean="0"/>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a:xfrm>
            <a:off x="457200" y="1935480"/>
            <a:ext cx="8229600" cy="4389120"/>
          </a:xfrm>
          <a:prstGeom prst="rect">
            <a:avLst/>
          </a:prstGeo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Titre 1"/>
          <p:cNvSpPr>
            <a:spLocks noGrp="1"/>
          </p:cNvSpPr>
          <p:nvPr>
            <p:ph type="title"/>
          </p:nvPr>
        </p:nvSpPr>
        <p:spPr>
          <a:xfrm>
            <a:off x="457200" y="274638"/>
            <a:ext cx="8229600" cy="1143000"/>
          </a:xfrm>
          <a:prstGeom prst="rect">
            <a:avLst/>
          </a:prstGeom>
        </p:spPr>
        <p:txBody>
          <a:bodyPr anchor="b" anchorCtr="0">
            <a:noAutofit/>
          </a:bodyPr>
          <a:lstStyle>
            <a:lvl1pPr algn="l">
              <a:defRPr sz="3200" b="1">
                <a:solidFill>
                  <a:schemeClr val="bg2"/>
                </a:solidFill>
                <a:latin typeface="Helvetica" pitchFamily="34" charset="0"/>
                <a:cs typeface="Helvetica" pitchFamily="34" charset="0"/>
              </a:defRPr>
            </a:lvl1pPr>
          </a:lstStyle>
          <a:p>
            <a:r>
              <a:rPr lang="fr-FR" dirty="0" smtClean="0"/>
              <a:t>Cliquez pour modifier le style du titre</a:t>
            </a:r>
            <a:endParaRPr lang="fr-CA" dirty="0"/>
          </a:p>
        </p:txBody>
      </p:sp>
      <p:sp>
        <p:nvSpPr>
          <p:cNvPr id="8" name="Espace réservé de la date 4"/>
          <p:cNvSpPr>
            <a:spLocks noGrp="1"/>
          </p:cNvSpPr>
          <p:nvPr>
            <p:ph type="dt" sz="half" idx="10"/>
          </p:nvPr>
        </p:nvSpPr>
        <p:spPr>
          <a:xfrm>
            <a:off x="457200" y="6477000"/>
            <a:ext cx="2133600" cy="244475"/>
          </a:xfrm>
          <a:prstGeom prst="rect">
            <a:avLst/>
          </a:prstGeom>
        </p:spPr>
        <p:txBody>
          <a:bodyPr/>
          <a:lstStyle/>
          <a:p>
            <a:fld id="{2272C655-B42E-4136-87A2-75B56F2BE4A5}" type="datetimeFigureOut">
              <a:rPr lang="fr-FR" smtClean="0"/>
              <a:pPr/>
              <a:t>1/12/10</a:t>
            </a:fld>
            <a:endParaRPr lang="fr-CA" dirty="0"/>
          </a:p>
        </p:txBody>
      </p:sp>
      <p:sp>
        <p:nvSpPr>
          <p:cNvPr id="9" name="Espace réservé du numéro de diapositive 6"/>
          <p:cNvSpPr>
            <a:spLocks noGrp="1"/>
          </p:cNvSpPr>
          <p:nvPr>
            <p:ph type="sldNum" sz="quarter" idx="12"/>
          </p:nvPr>
        </p:nvSpPr>
        <p:spPr>
          <a:xfrm>
            <a:off x="7924800" y="6477000"/>
            <a:ext cx="762000" cy="244475"/>
          </a:xfrm>
          <a:prstGeom prst="rect">
            <a:avLst/>
          </a:prstGeom>
        </p:spPr>
        <p:txBody>
          <a:bodyPr/>
          <a:lstStyle/>
          <a:p>
            <a:fld id="{700EF463-7F8E-4746-9380-C02081B61924}" type="slidenum">
              <a:rPr lang="fr-CA" smtClean="0"/>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pic>
        <p:nvPicPr>
          <p:cNvPr id="5" name="Image 4" descr="IRSPUM_GabaritPPT_Page.jpg"/>
          <p:cNvPicPr>
            <a:picLocks noChangeAspect="1"/>
          </p:cNvPicPr>
          <p:nvPr userDrawn="1"/>
        </p:nvPicPr>
        <p:blipFill>
          <a:blip r:embed="rId12"/>
          <a:stretch>
            <a:fillRect/>
          </a:stretch>
        </p:blipFill>
        <p:spPr>
          <a:xfrm>
            <a:off x="0" y="0"/>
            <a:ext cx="9144000" cy="6858000"/>
          </a:xfrm>
          <a:prstGeom prst="rect">
            <a:avLst/>
          </a:prstGeom>
        </p:spPr>
      </p:pic>
      <p:sp>
        <p:nvSpPr>
          <p:cNvPr id="17" name="Espace réservé de la date 4"/>
          <p:cNvSpPr>
            <a:spLocks noGrp="1"/>
          </p:cNvSpPr>
          <p:nvPr>
            <p:ph type="dt" sz="half" idx="2"/>
          </p:nvPr>
        </p:nvSpPr>
        <p:spPr>
          <a:xfrm>
            <a:off x="457200" y="6473952"/>
            <a:ext cx="2133600" cy="246888"/>
          </a:xfrm>
          <a:prstGeom prst="rect">
            <a:avLst/>
          </a:prstGeom>
        </p:spPr>
        <p:txBody>
          <a:bodyPr anchor="b" anchorCtr="0"/>
          <a:lstStyle>
            <a:lvl1pPr>
              <a:defRPr sz="1000">
                <a:solidFill>
                  <a:schemeClr val="bg2"/>
                </a:solidFill>
                <a:latin typeface="+mj-lt"/>
              </a:defRPr>
            </a:lvl1pPr>
          </a:lstStyle>
          <a:p>
            <a:fld id="{8503EA0F-7A08-4773-9C7B-37711B1F8FB3}" type="datetime1">
              <a:rPr lang="fr-FR" smtClean="0"/>
              <a:pPr/>
              <a:t>1/12/10</a:t>
            </a:fld>
            <a:endParaRPr lang="fr-CA" dirty="0"/>
          </a:p>
        </p:txBody>
      </p:sp>
      <p:sp>
        <p:nvSpPr>
          <p:cNvPr id="19" name="Espace réservé du numéro de diapositive 6"/>
          <p:cNvSpPr>
            <a:spLocks noGrp="1"/>
          </p:cNvSpPr>
          <p:nvPr>
            <p:ph type="sldNum" sz="quarter" idx="4"/>
          </p:nvPr>
        </p:nvSpPr>
        <p:spPr>
          <a:xfrm>
            <a:off x="6553200" y="6473952"/>
            <a:ext cx="2133600" cy="246888"/>
          </a:xfrm>
          <a:prstGeom prst="rect">
            <a:avLst/>
          </a:prstGeom>
        </p:spPr>
        <p:txBody>
          <a:bodyPr anchor="b" anchorCtr="0"/>
          <a:lstStyle>
            <a:lvl1pPr algn="r">
              <a:defRPr sz="1000">
                <a:solidFill>
                  <a:schemeClr val="bg2"/>
                </a:solidFill>
                <a:latin typeface="+mj-lt"/>
              </a:defRPr>
            </a:lvl1pPr>
          </a:lstStyle>
          <a:p>
            <a:fld id="{DF48AF61-A666-46F0-83E6-D71E868DAF1C}" type="slidenum">
              <a:rPr lang="fr-CA" smtClean="0"/>
              <a:pPr/>
              <a:t>‹#›</a:t>
            </a:fld>
            <a:endParaRPr lang="fr-C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slideLayout" Target="../slideLayouts/slideLayout5.xml"/><Relationship Id="rId5" Type="http://schemas.openxmlformats.org/officeDocument/2006/relationships/notesSlide" Target="../notesSlides/notesSlide11.xml"/><Relationship Id="rId6" Type="http://schemas.openxmlformats.org/officeDocument/2006/relationships/image" Target="../media/image6.emf"/><Relationship Id="rId1" Type="http://schemas.openxmlformats.org/officeDocument/2006/relationships/tags" Target="../tags/tag34.xml"/><Relationship Id="rId2" Type="http://schemas.openxmlformats.org/officeDocument/2006/relationships/tags" Target="../tags/tag3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9" Type="http://schemas.openxmlformats.org/officeDocument/2006/relationships/tags" Target="../tags/tag9.xml"/><Relationship Id="rId20" Type="http://schemas.openxmlformats.org/officeDocument/2006/relationships/tags" Target="../tags/tag20.xml"/><Relationship Id="rId21" Type="http://schemas.openxmlformats.org/officeDocument/2006/relationships/tags" Target="../tags/tag21.xml"/><Relationship Id="rId22" Type="http://schemas.openxmlformats.org/officeDocument/2006/relationships/tags" Target="../tags/tag22.xml"/><Relationship Id="rId23" Type="http://schemas.openxmlformats.org/officeDocument/2006/relationships/tags" Target="../tags/tag23.xml"/><Relationship Id="rId24" Type="http://schemas.openxmlformats.org/officeDocument/2006/relationships/tags" Target="../tags/tag24.xml"/><Relationship Id="rId25" Type="http://schemas.openxmlformats.org/officeDocument/2006/relationships/slideLayout" Target="../slideLayouts/slideLayout2.xml"/><Relationship Id="rId26" Type="http://schemas.openxmlformats.org/officeDocument/2006/relationships/notesSlide" Target="../notesSlides/notesSlide7.xml"/><Relationship Id="rId10" Type="http://schemas.openxmlformats.org/officeDocument/2006/relationships/tags" Target="../tags/tag10.xml"/><Relationship Id="rId11" Type="http://schemas.openxmlformats.org/officeDocument/2006/relationships/tags" Target="../tags/tag11.xml"/><Relationship Id="rId12" Type="http://schemas.openxmlformats.org/officeDocument/2006/relationships/tags" Target="../tags/tag12.xml"/><Relationship Id="rId13" Type="http://schemas.openxmlformats.org/officeDocument/2006/relationships/tags" Target="../tags/tag13.xml"/><Relationship Id="rId14" Type="http://schemas.openxmlformats.org/officeDocument/2006/relationships/tags" Target="../tags/tag14.xml"/><Relationship Id="rId15" Type="http://schemas.openxmlformats.org/officeDocument/2006/relationships/tags" Target="../tags/tag15.xml"/><Relationship Id="rId16" Type="http://schemas.openxmlformats.org/officeDocument/2006/relationships/tags" Target="../tags/tag16.xml"/><Relationship Id="rId17" Type="http://schemas.openxmlformats.org/officeDocument/2006/relationships/tags" Target="../tags/tag17.xml"/><Relationship Id="rId18" Type="http://schemas.openxmlformats.org/officeDocument/2006/relationships/tags" Target="../tags/tag18.xml"/><Relationship Id="rId19" Type="http://schemas.openxmlformats.org/officeDocument/2006/relationships/tags" Target="../tags/tag19.xml"/><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tags" Target="../tags/tag27.xml"/><Relationship Id="rId4" Type="http://schemas.openxmlformats.org/officeDocument/2006/relationships/tags" Target="../tags/tag28.xml"/><Relationship Id="rId5" Type="http://schemas.openxmlformats.org/officeDocument/2006/relationships/tags" Target="../tags/tag29.xml"/><Relationship Id="rId6" Type="http://schemas.openxmlformats.org/officeDocument/2006/relationships/tags" Target="../tags/tag30.xml"/><Relationship Id="rId7" Type="http://schemas.openxmlformats.org/officeDocument/2006/relationships/slideLayout" Target="../slideLayouts/slideLayout2.xml"/><Relationship Id="rId8" Type="http://schemas.openxmlformats.org/officeDocument/2006/relationships/notesSlide" Target="../notesSlides/notesSlide8.xml"/><Relationship Id="rId1" Type="http://schemas.openxmlformats.org/officeDocument/2006/relationships/tags" Target="../tags/tag25.xml"/><Relationship Id="rId2" Type="http://schemas.openxmlformats.org/officeDocument/2006/relationships/tags" Target="../tags/tag26.xml"/></Relationships>
</file>

<file path=ppt/slides/_rels/slide9.xml.rels><?xml version="1.0" encoding="UTF-8" standalone="yes"?>
<Relationships xmlns="http://schemas.openxmlformats.org/package/2006/relationships"><Relationship Id="rId3" Type="http://schemas.openxmlformats.org/officeDocument/2006/relationships/tags" Target="../tags/tag33.xml"/><Relationship Id="rId4" Type="http://schemas.openxmlformats.org/officeDocument/2006/relationships/slideLayout" Target="../slideLayouts/slideLayout2.xml"/><Relationship Id="rId5" Type="http://schemas.openxmlformats.org/officeDocument/2006/relationships/notesSlide" Target="../notesSlides/notesSlide9.xml"/><Relationship Id="rId6" Type="http://schemas.openxmlformats.org/officeDocument/2006/relationships/image" Target="../media/image4.png"/><Relationship Id="rId1" Type="http://schemas.openxmlformats.org/officeDocument/2006/relationships/tags" Target="../tags/tag31.xml"/><Relationship Id="rId2"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normAutofit fontScale="85000" lnSpcReduction="20000"/>
          </a:bodyPr>
          <a:lstStyle/>
          <a:p>
            <a:r>
              <a:rPr lang="fr-FR" dirty="0" smtClean="0"/>
              <a:t>Collaboration entre:</a:t>
            </a:r>
          </a:p>
          <a:p>
            <a:r>
              <a:rPr lang="fr-FR" dirty="0" smtClean="0"/>
              <a:t>L’IRSPUM et l’AQESSS</a:t>
            </a:r>
          </a:p>
          <a:p>
            <a:endParaRPr lang="fr-FR" dirty="0" smtClean="0"/>
          </a:p>
          <a:p>
            <a:endParaRPr lang="fr-FR" dirty="0" smtClean="0"/>
          </a:p>
          <a:p>
            <a:r>
              <a:rPr lang="fr-FR" dirty="0" smtClean="0">
                <a:solidFill>
                  <a:schemeClr val="bg1">
                    <a:lumMod val="50000"/>
                    <a:lumOff val="50000"/>
                  </a:schemeClr>
                </a:solidFill>
              </a:rPr>
              <a:t>Geneviève Ste-Marie</a:t>
            </a:r>
          </a:p>
          <a:p>
            <a:r>
              <a:rPr lang="fr-FR" b="0" dirty="0" smtClean="0">
                <a:solidFill>
                  <a:schemeClr val="bg1">
                    <a:lumMod val="50000"/>
                    <a:lumOff val="50000"/>
                  </a:schemeClr>
                </a:solidFill>
              </a:rPr>
              <a:t>Campo Grande, décembre 2010</a:t>
            </a:r>
            <a:endParaRPr lang="fr-FR" b="0" dirty="0">
              <a:solidFill>
                <a:schemeClr val="bg1">
                  <a:lumMod val="50000"/>
                  <a:lumOff val="50000"/>
                </a:schemeClr>
              </a:solidFill>
            </a:endParaRPr>
          </a:p>
        </p:txBody>
      </p:sp>
      <p:sp>
        <p:nvSpPr>
          <p:cNvPr id="3" name="Titre 2"/>
          <p:cNvSpPr>
            <a:spLocks noGrp="1"/>
          </p:cNvSpPr>
          <p:nvPr>
            <p:ph type="ctrTitle"/>
          </p:nvPr>
        </p:nvSpPr>
        <p:spPr>
          <a:xfrm>
            <a:off x="1524000" y="1399032"/>
            <a:ext cx="7239000" cy="1898650"/>
          </a:xfrm>
        </p:spPr>
        <p:txBody>
          <a:bodyPr>
            <a:normAutofit fontScale="90000"/>
          </a:bodyPr>
          <a:lstStyle/>
          <a:p>
            <a:r>
              <a:rPr lang="en-CA" cap="small" dirty="0" smtClean="0">
                <a:solidFill>
                  <a:schemeClr val="accent6">
                    <a:lumMod val="75000"/>
                  </a:schemeClr>
                </a:solidFill>
                <a:latin typeface="Arial" pitchFamily="34" charset="0"/>
                <a:cs typeface="Arial" pitchFamily="34" charset="0"/>
              </a:rPr>
              <a:t>Implantation d’un Système d’Évaluation de la Performance</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solidFill>
                  <a:schemeClr val="accent2"/>
                </a:solidFill>
              </a:rPr>
              <a:t>Déploiement du système</a:t>
            </a:r>
            <a:endParaRPr lang="fr-FR" dirty="0">
              <a:solidFill>
                <a:schemeClr val="accent2"/>
              </a:solidFill>
            </a:endParaRPr>
          </a:p>
        </p:txBody>
      </p:sp>
      <p:pic>
        <p:nvPicPr>
          <p:cNvPr id="4" name="Image 3"/>
          <p:cNvPicPr>
            <a:picLocks noChangeAspect="1"/>
          </p:cNvPicPr>
          <p:nvPr/>
        </p:nvPicPr>
        <p:blipFill>
          <a:blip r:embed="rId3"/>
          <a:stretch>
            <a:fillRect/>
          </a:stretch>
        </p:blipFill>
        <p:spPr>
          <a:xfrm>
            <a:off x="812800" y="2514600"/>
            <a:ext cx="7518400" cy="2463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0"/>
            <a:ext cx="8229600" cy="1143000"/>
          </a:xfrm>
        </p:spPr>
        <p:txBody>
          <a:bodyPr/>
          <a:lstStyle/>
          <a:p>
            <a:r>
              <a:rPr lang="fr-FR" sz="2800" dirty="0" smtClean="0">
                <a:solidFill>
                  <a:schemeClr val="accent2"/>
                </a:solidFill>
                <a:cs typeface="Arial" charset="0"/>
              </a:rPr>
              <a:t>Nombre d’indicateurs</a:t>
            </a:r>
            <a:endParaRPr lang="fr-CA" sz="2800" dirty="0">
              <a:solidFill>
                <a:schemeClr val="accent2"/>
              </a:solidFill>
            </a:endParaRPr>
          </a:p>
        </p:txBody>
      </p:sp>
      <p:sp>
        <p:nvSpPr>
          <p:cNvPr id="3" name="Espace réservé du numéro de diapositive 2"/>
          <p:cNvSpPr>
            <a:spLocks noGrp="1"/>
          </p:cNvSpPr>
          <p:nvPr>
            <p:ph type="sldNum" sz="quarter" idx="12"/>
            <p:custDataLst>
              <p:tags r:id="rId2"/>
            </p:custDataLst>
          </p:nvPr>
        </p:nvSpPr>
        <p:spPr/>
        <p:txBody>
          <a:bodyPr/>
          <a:lstStyle/>
          <a:p>
            <a:pPr>
              <a:defRPr/>
            </a:pPr>
            <a:fld id="{3BE3019D-5976-4355-B39F-5D4C09724A0E}" type="slidenum">
              <a:rPr lang="fr-CA" smtClean="0"/>
              <a:pPr>
                <a:defRPr/>
              </a:pPr>
              <a:t>11</a:t>
            </a:fld>
            <a:endParaRPr lang="fr-CA"/>
          </a:p>
        </p:txBody>
      </p:sp>
      <p:pic>
        <p:nvPicPr>
          <p:cNvPr id="4" name="Image 3"/>
          <p:cNvPicPr/>
          <p:nvPr>
            <p:custDataLst>
              <p:tags r:id="rId3"/>
            </p:custDataLst>
          </p:nvPr>
        </p:nvPicPr>
        <p:blipFill>
          <a:blip r:embed="rId6"/>
          <a:srcRect/>
          <a:stretch>
            <a:fillRect/>
          </a:stretch>
        </p:blipFill>
        <p:spPr bwMode="auto">
          <a:xfrm>
            <a:off x="381001" y="1143000"/>
            <a:ext cx="8458200" cy="5486400"/>
          </a:xfrm>
          <a:prstGeom prst="rect">
            <a:avLst/>
          </a:prstGeom>
          <a:noFill/>
          <a:ln w="9525">
            <a:solidFill>
              <a:srgbClr val="0000FF"/>
            </a:solidFill>
            <a:miter lim="800000"/>
            <a:headEnd/>
            <a:tailEnd/>
          </a:ln>
        </p:spPr>
      </p:pic>
      <p:sp>
        <p:nvSpPr>
          <p:cNvPr id="6" name="Connecteur 5"/>
          <p:cNvSpPr/>
          <p:nvPr/>
        </p:nvSpPr>
        <p:spPr>
          <a:xfrm>
            <a:off x="6629400" y="6096000"/>
            <a:ext cx="228600" cy="152400"/>
          </a:xfrm>
          <a:prstGeom prst="flowChartConnector">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re 1"/>
          <p:cNvSpPr>
            <a:spLocks noGrp="1"/>
          </p:cNvSpPr>
          <p:nvPr>
            <p:ph type="title"/>
          </p:nvPr>
        </p:nvSpPr>
        <p:spPr>
          <a:xfrm>
            <a:off x="990600" y="838200"/>
            <a:ext cx="7877175" cy="828675"/>
          </a:xfrm>
        </p:spPr>
        <p:txBody>
          <a:bodyPr/>
          <a:lstStyle/>
          <a:p>
            <a:r>
              <a:rPr lang="fr-FR" dirty="0" smtClean="0">
                <a:solidFill>
                  <a:srgbClr val="00BBB4"/>
                </a:solidFill>
              </a:rPr>
              <a:t>Les indicateurs</a:t>
            </a:r>
            <a:br>
              <a:rPr lang="fr-FR" dirty="0" smtClean="0">
                <a:solidFill>
                  <a:srgbClr val="00BBB4"/>
                </a:solidFill>
              </a:rPr>
            </a:br>
            <a:endParaRPr lang="fr-FR" dirty="0" smtClean="0">
              <a:ea typeface="ＭＳ Ｐゴシック" charset="-128"/>
              <a:cs typeface="ＭＳ Ｐゴシック" charset="-128"/>
            </a:endParaRPr>
          </a:p>
        </p:txBody>
      </p:sp>
      <p:sp>
        <p:nvSpPr>
          <p:cNvPr id="27651" name="Espace réservé de la date 3"/>
          <p:cNvSpPr>
            <a:spLocks noGrp="1"/>
          </p:cNvSpPr>
          <p:nvPr>
            <p:ph type="dt" sz="quarter" idx="10"/>
          </p:nvPr>
        </p:nvSpPr>
        <p:spPr>
          <a:noFill/>
        </p:spPr>
        <p:txBody>
          <a:bodyPr/>
          <a:lstStyle/>
          <a:p>
            <a:fld id="{F5A8F3C2-78B8-3843-BA87-A52FE7C249B3}" type="datetime1">
              <a:rPr lang="fr-FR" smtClean="0"/>
              <a:pPr/>
              <a:t>1/12/10</a:t>
            </a:fld>
            <a:endParaRPr lang="fr-FR" smtClean="0"/>
          </a:p>
        </p:txBody>
      </p:sp>
      <p:sp>
        <p:nvSpPr>
          <p:cNvPr id="27652" name="Espace réservé du numéro de diapositive 4"/>
          <p:cNvSpPr>
            <a:spLocks noGrp="1"/>
          </p:cNvSpPr>
          <p:nvPr>
            <p:ph type="sldNum" sz="quarter" idx="12"/>
          </p:nvPr>
        </p:nvSpPr>
        <p:spPr>
          <a:noFill/>
        </p:spPr>
        <p:txBody>
          <a:bodyPr/>
          <a:lstStyle/>
          <a:p>
            <a:fld id="{4C87A95C-7426-E344-8CD5-4C0BC80CA612}" type="slidenum">
              <a:rPr lang="fr-FR" smtClean="0"/>
              <a:pPr/>
              <a:t>12</a:t>
            </a:fld>
            <a:endParaRPr lang="fr-FR" smtClean="0"/>
          </a:p>
        </p:txBody>
      </p:sp>
      <p:pic>
        <p:nvPicPr>
          <p:cNvPr id="10" name="Image 9"/>
          <p:cNvPicPr>
            <a:picLocks noChangeAspect="1"/>
          </p:cNvPicPr>
          <p:nvPr/>
        </p:nvPicPr>
        <p:blipFill>
          <a:blip r:embed="rId3"/>
          <a:stretch>
            <a:fillRect/>
          </a:stretch>
        </p:blipFill>
        <p:spPr>
          <a:xfrm>
            <a:off x="-33147000" y="-9067800"/>
            <a:ext cx="10156190" cy="4008120"/>
          </a:xfrm>
          <a:prstGeom prst="rect">
            <a:avLst/>
          </a:prstGeom>
        </p:spPr>
      </p:pic>
      <p:pic>
        <p:nvPicPr>
          <p:cNvPr id="6" name="Image 5"/>
          <p:cNvPicPr>
            <a:picLocks noChangeAspect="1"/>
          </p:cNvPicPr>
          <p:nvPr/>
        </p:nvPicPr>
        <p:blipFill>
          <a:blip r:embed="rId4"/>
          <a:stretch>
            <a:fillRect/>
          </a:stretch>
        </p:blipFill>
        <p:spPr>
          <a:xfrm>
            <a:off x="193675" y="2057400"/>
            <a:ext cx="8756650" cy="336486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re 1"/>
          <p:cNvSpPr>
            <a:spLocks noGrp="1"/>
          </p:cNvSpPr>
          <p:nvPr>
            <p:ph type="title"/>
          </p:nvPr>
        </p:nvSpPr>
        <p:spPr>
          <a:xfrm>
            <a:off x="1001713" y="0"/>
            <a:ext cx="7877175" cy="828675"/>
          </a:xfrm>
        </p:spPr>
        <p:txBody>
          <a:bodyPr/>
          <a:lstStyle/>
          <a:p>
            <a:r>
              <a:rPr lang="fr-FR" dirty="0" smtClean="0">
                <a:solidFill>
                  <a:schemeClr val="accent2"/>
                </a:solidFill>
                <a:ea typeface="ＭＳ Ｐゴシック" charset="-128"/>
                <a:cs typeface="ＭＳ Ｐゴシック" charset="-128"/>
              </a:rPr>
              <a:t>Stratégies d’analyse: les outils</a:t>
            </a:r>
          </a:p>
        </p:txBody>
      </p:sp>
      <p:graphicFrame>
        <p:nvGraphicFramePr>
          <p:cNvPr id="5" name="Tableau 4"/>
          <p:cNvGraphicFramePr>
            <a:graphicFrameLocks noGrp="1"/>
          </p:cNvGraphicFramePr>
          <p:nvPr/>
        </p:nvGraphicFramePr>
        <p:xfrm>
          <a:off x="779463" y="876300"/>
          <a:ext cx="7770812" cy="5285105"/>
        </p:xfrm>
        <a:graphic>
          <a:graphicData uri="http://schemas.openxmlformats.org/drawingml/2006/table">
            <a:tbl>
              <a:tblPr/>
              <a:tblGrid>
                <a:gridCol w="1706562"/>
                <a:gridCol w="2179638"/>
                <a:gridCol w="1943100"/>
                <a:gridCol w="1941512"/>
              </a:tblGrid>
              <a:tr h="493713">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Calibri" charset="0"/>
                          <a:ea typeface="ＭＳ Ｐゴシック" charset="-128"/>
                          <a:cs typeface="ＭＳ Ｐゴシック" charset="-128"/>
                        </a:rPr>
                        <a:t>Type d’analyse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F7F7F"/>
                    </a:solidFill>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FFFFFF"/>
                          </a:solidFill>
                          <a:effectLst/>
                          <a:latin typeface="Calibri" charset="0"/>
                          <a:ea typeface="ＭＳ Ｐゴシック" charset="-128"/>
                          <a:cs typeface="ＭＳ Ｐゴシック" charset="-128"/>
                        </a:rPr>
                        <a:t>Niveau d’analyse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F7F7F"/>
                    </a:solidFill>
                  </a:tcPr>
                </a:tc>
                <a:tc hMerge="1">
                  <a:txBody>
                    <a:bodyPr/>
                    <a:lstStyle/>
                    <a:p>
                      <a:endParaRPr lang="fr-FR"/>
                    </a:p>
                  </a:txBody>
                  <a:tcPr/>
                </a:tc>
                <a:tc hMerge="1">
                  <a:txBody>
                    <a:bodyPr/>
                    <a:lstStyle/>
                    <a:p>
                      <a:endParaRPr lang="fr-FR"/>
                    </a:p>
                  </a:txBody>
                  <a:tcPr/>
                </a:tc>
              </a:tr>
              <a:tr h="493713">
                <a:tc vMerge="1">
                  <a:txBody>
                    <a:bodyPr/>
                    <a:lstStyle/>
                    <a:p>
                      <a:endParaRPr lang="fr-FR"/>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bg1"/>
                          </a:solidFill>
                          <a:effectLst/>
                          <a:latin typeface="Calibri" charset="0"/>
                          <a:ea typeface="ＭＳ Ｐゴシック" charset="-128"/>
                          <a:cs typeface="ＭＳ Ｐゴシック" charset="-128"/>
                        </a:rPr>
                        <a:t>Indicateurs</a:t>
                      </a: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bg1"/>
                          </a:solidFill>
                          <a:effectLst/>
                          <a:latin typeface="Calibri" charset="0"/>
                          <a:ea typeface="ＭＳ Ｐゴシック" charset="-128"/>
                          <a:cs typeface="ＭＳ Ｐゴシック" charset="-128"/>
                        </a:rPr>
                        <a:t>Sous-dimensions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bg1"/>
                          </a:solidFill>
                          <a:effectLst/>
                          <a:latin typeface="Calibri" charset="0"/>
                          <a:ea typeface="ＭＳ Ｐゴシック" charset="-128"/>
                          <a:cs typeface="ＭＳ Ｐゴシック" charset="-128"/>
                        </a:rPr>
                        <a:t>Dimensions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r>
              <a:tr h="2419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Normative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fr-FR" sz="1800" b="1" i="0" u="none" strike="noStrike" cap="none" normalizeH="0" baseline="0" dirty="0" smtClean="0">
                          <a:ln>
                            <a:noFill/>
                          </a:ln>
                          <a:solidFill>
                            <a:srgbClr val="000000"/>
                          </a:solidFill>
                          <a:effectLst/>
                          <a:latin typeface="Calibri" charset="0"/>
                          <a:ea typeface="ＭＳ Ｐゴシック" charset="-128"/>
                          <a:cs typeface="ＭＳ Ｐゴシック" charset="-128"/>
                        </a:rPr>
                        <a:t> </a:t>
                      </a:r>
                      <a:r>
                        <a:rPr kumimoji="0" lang="fr-FR" sz="1800" b="1" i="0" u="none" strike="noStrike" cap="none" normalizeH="0" baseline="0" dirty="0" smtClean="0">
                          <a:ln>
                            <a:noFill/>
                          </a:ln>
                          <a:solidFill>
                            <a:srgbClr val="00BBB4"/>
                          </a:solidFill>
                          <a:effectLst/>
                          <a:latin typeface="Calibri" charset="0"/>
                          <a:ea typeface="ＭＳ Ｐゴシック" charset="-128"/>
                          <a:cs typeface="ＭＳ Ｐゴシック" charset="-128"/>
                        </a:rPr>
                        <a:t>Comparaison benchmark  avec IR et</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fr-FR" sz="1800" b="1" i="0" u="none" strike="noStrike" cap="none" normalizeH="0" baseline="0" dirty="0" smtClean="0">
                          <a:ln>
                            <a:noFill/>
                          </a:ln>
                          <a:solidFill>
                            <a:srgbClr val="00BBB4"/>
                          </a:solidFill>
                          <a:effectLst/>
                          <a:latin typeface="Calibri" charset="0"/>
                          <a:ea typeface="ＭＳ Ｐゴシック" charset="-128"/>
                          <a:cs typeface="ＭＳ Ｐゴシック" charset="-128"/>
                        </a:rPr>
                        <a:t>référentiels externes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endParaRPr kumimoji="0" lang="fr-FR" sz="1800" b="0" i="0" u="none" strike="noStrike" cap="none" normalizeH="0" baseline="0" dirty="0" smtClean="0">
                        <a:ln>
                          <a:noFill/>
                        </a:ln>
                        <a:solidFill>
                          <a:srgbClr val="000000"/>
                        </a:solidFill>
                        <a:effectLst/>
                        <a:latin typeface="Calibri" charset="0"/>
                        <a:ea typeface="ＭＳ Ｐゴシック" charset="-128"/>
                        <a:cs typeface="ＭＳ Ｐゴシック" charset="-128"/>
                      </a:endParaRP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fr-FR" sz="1800" b="1" i="0" u="none" strike="noStrike" cap="none" normalizeH="0" baseline="0" dirty="0" smtClean="0">
                          <a:ln>
                            <a:noFill/>
                          </a:ln>
                          <a:solidFill>
                            <a:srgbClr val="00BBB4"/>
                          </a:solidFill>
                          <a:effectLst/>
                          <a:latin typeface="Calibri" charset="0"/>
                          <a:ea typeface="ＭＳ Ｐゴシック" charset="-128"/>
                          <a:cs typeface="ＭＳ Ｐゴシック" charset="-128"/>
                        </a:rPr>
                        <a:t> identification des leaders pour quelques indicateurs prioritaires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fr-FR" sz="1800" b="0" i="0" u="none" strike="noStrike" cap="none" normalizeH="0" baseline="0" dirty="0" smtClean="0">
                          <a:ln>
                            <a:noFill/>
                          </a:ln>
                          <a:solidFill>
                            <a:schemeClr val="bg2"/>
                          </a:solidFill>
                          <a:effectLst/>
                          <a:latin typeface="Calibri" charset="0"/>
                          <a:ea typeface="ＭＳ Ｐゴシック" charset="-128"/>
                          <a:cs typeface="ＭＳ Ｐゴシック" charset="-128"/>
                        </a:rPr>
                        <a:t> Distribution par niveau catégoriel de performance</a:t>
                      </a:r>
                    </a:p>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fr-FR" sz="1800" b="1" i="0" u="none" strike="noStrike" cap="none" normalizeH="0" baseline="0" dirty="0" smtClean="0">
                        <a:ln>
                          <a:noFill/>
                        </a:ln>
                        <a:solidFill>
                          <a:srgbClr val="00BBB4"/>
                        </a:solidFill>
                        <a:effectLst/>
                        <a:latin typeface="Calibri" charset="0"/>
                        <a:ea typeface="ＭＳ Ｐゴシック" charset="-128"/>
                        <a:cs typeface="ＭＳ Ｐゴシック" charset="-128"/>
                      </a:endParaRP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fr-FR" sz="1800" b="1" i="0" u="none" strike="noStrike" cap="none" normalizeH="0" baseline="0" dirty="0" smtClean="0">
                          <a:ln>
                            <a:noFill/>
                          </a:ln>
                          <a:solidFill>
                            <a:srgbClr val="00BBB4"/>
                          </a:solidFill>
                          <a:effectLst/>
                          <a:latin typeface="Calibri" charset="0"/>
                          <a:ea typeface="ＭＳ Ｐゴシック" charset="-128"/>
                          <a:cs typeface="ＭＳ Ｐゴシック" charset="-128"/>
                        </a:rPr>
                        <a:t> Scores agrégés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fr-FR" sz="1800" b="0" i="0" u="none" strike="noStrike" cap="none" normalizeH="0" baseline="0" dirty="0" smtClean="0">
                          <a:ln>
                            <a:noFill/>
                          </a:ln>
                          <a:solidFill>
                            <a:srgbClr val="000000"/>
                          </a:solidFill>
                          <a:effectLst/>
                          <a:latin typeface="Calibri" charset="0"/>
                          <a:ea typeface="ＭＳ Ｐゴシック" charset="-128"/>
                          <a:cs typeface="ＭＳ Ｐゴシック" charset="-128"/>
                        </a:rPr>
                        <a:t> </a:t>
                      </a:r>
                      <a:r>
                        <a:rPr kumimoji="0" lang="fr-FR" sz="1800" b="1" i="0" u="none" strike="noStrike" cap="none" normalizeH="0" baseline="0" dirty="0" smtClean="0">
                          <a:ln>
                            <a:noFill/>
                          </a:ln>
                          <a:solidFill>
                            <a:srgbClr val="00BBB4"/>
                          </a:solidFill>
                          <a:effectLst/>
                          <a:latin typeface="Calibri" charset="0"/>
                          <a:ea typeface="ＭＳ Ｐゴシック" charset="-128"/>
                          <a:cs typeface="ＭＳ Ｐゴシック" charset="-128"/>
                        </a:rPr>
                        <a:t>Distribution par niveau catégoriel de performance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000000"/>
                        </a:solidFill>
                        <a:effectLst/>
                        <a:latin typeface="Calibri"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64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Calibri" charset="0"/>
                          <a:ea typeface="ＭＳ Ｐゴシック" charset="-128"/>
                          <a:cs typeface="ＭＳ Ｐゴシック" charset="-128"/>
                        </a:rPr>
                        <a:t>Relationnelle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Arial" charset="0"/>
                        <a:buNone/>
                        <a:tabLst/>
                      </a:pPr>
                      <a:endParaRPr kumimoji="0" lang="fr-FR" sz="1800" b="0" i="0" u="none" strike="noStrike" cap="none" normalizeH="0" baseline="0" smtClean="0">
                        <a:ln>
                          <a:noFill/>
                        </a:ln>
                        <a:solidFill>
                          <a:srgbClr val="000000"/>
                        </a:solidFill>
                        <a:effectLst/>
                        <a:latin typeface="Calibri" charset="0"/>
                        <a:ea typeface="ＭＳ Ｐゴシック" charset="-128"/>
                        <a:cs typeface="ＭＳ Ｐゴシック" charset="-128"/>
                      </a:endParaRPr>
                    </a:p>
                    <a:p>
                      <a:pPr marL="0" marR="0" lvl="0" indent="0" algn="ctr" defTabSz="457200" rtl="0" eaLnBrk="1" fontAlgn="base" latinLnBrk="0" hangingPunct="1">
                        <a:lnSpc>
                          <a:spcPct val="100000"/>
                        </a:lnSpc>
                        <a:spcBef>
                          <a:spcPct val="0"/>
                        </a:spcBef>
                        <a:spcAft>
                          <a:spcPct val="0"/>
                        </a:spcAft>
                        <a:buClrTx/>
                        <a:buSzTx/>
                        <a:buFont typeface="Arial" charset="0"/>
                        <a:buNone/>
                        <a:tabLst/>
                      </a:pPr>
                      <a:endParaRPr kumimoji="0" lang="fr-FR" sz="1800" b="0" i="0" u="none" strike="noStrike" cap="none" normalizeH="0" baseline="0" smtClean="0">
                        <a:ln>
                          <a:noFill/>
                        </a:ln>
                        <a:solidFill>
                          <a:srgbClr val="000000"/>
                        </a:solidFill>
                        <a:effectLst/>
                        <a:latin typeface="Calibri" charset="0"/>
                        <a:ea typeface="ＭＳ Ｐゴシック" charset="-128"/>
                        <a:cs typeface="ＭＳ Ｐゴシック" charset="-128"/>
                      </a:endParaRP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fr-FR" sz="1800" b="0" i="0" u="none" strike="noStrike" cap="none" normalizeH="0" baseline="0" smtClean="0">
                          <a:ln>
                            <a:noFill/>
                          </a:ln>
                          <a:solidFill>
                            <a:srgbClr val="000000"/>
                          </a:solidFill>
                          <a:effectLst/>
                          <a:latin typeface="Calibri" charset="0"/>
                          <a:ea typeface="ＭＳ Ｐゴシック" charset="-128"/>
                          <a:cs typeface="ＭＳ Ｐゴシック" charset="-128"/>
                        </a:rPr>
                        <a:t> Cartes logiques (outil 6)</a:t>
                      </a:r>
                    </a:p>
                    <a:p>
                      <a:pPr marL="0" marR="0" lvl="0" indent="0" algn="ctr" defTabSz="457200" rtl="0" eaLnBrk="1" fontAlgn="base" latinLnBrk="0" hangingPunct="1">
                        <a:lnSpc>
                          <a:spcPct val="100000"/>
                        </a:lnSpc>
                        <a:spcBef>
                          <a:spcPct val="0"/>
                        </a:spcBef>
                        <a:spcAft>
                          <a:spcPct val="0"/>
                        </a:spcAft>
                        <a:buClrTx/>
                        <a:buSzTx/>
                        <a:buFont typeface="Arial" charset="0"/>
                        <a:buChar char="•"/>
                        <a:tabLst/>
                      </a:pPr>
                      <a:endParaRPr kumimoji="0" lang="fr-FR" sz="1800" b="0" i="0" u="none" strike="noStrike" cap="none" normalizeH="0" baseline="0" smtClean="0">
                        <a:ln>
                          <a:noFill/>
                        </a:ln>
                        <a:solidFill>
                          <a:srgbClr val="000000"/>
                        </a:solidFill>
                        <a:effectLst/>
                        <a:latin typeface="Calibri" charset="0"/>
                        <a:ea typeface="ＭＳ Ｐゴシック" charset="-128"/>
                        <a:cs typeface="ＭＳ Ｐゴシック" charset="-128"/>
                      </a:endParaRPr>
                    </a:p>
                    <a:p>
                      <a:pPr marL="0" marR="0" lvl="0" indent="0" algn="ctr" defTabSz="457200" rtl="0" eaLnBrk="1" fontAlgn="base" latinLnBrk="0" hangingPunct="1">
                        <a:lnSpc>
                          <a:spcPct val="100000"/>
                        </a:lnSpc>
                        <a:spcBef>
                          <a:spcPct val="0"/>
                        </a:spcBef>
                        <a:spcAft>
                          <a:spcPct val="0"/>
                        </a:spcAft>
                        <a:buClrTx/>
                        <a:buSzTx/>
                        <a:buFont typeface="Arial" charset="0"/>
                        <a:buNone/>
                        <a:tabLst/>
                      </a:pPr>
                      <a:endParaRPr kumimoji="0" lang="fr-FR" sz="1800" b="0" i="0" u="none" strike="noStrike" cap="none" normalizeH="0" baseline="0" smtClean="0">
                        <a:ln>
                          <a:noFill/>
                        </a:ln>
                        <a:solidFill>
                          <a:srgbClr val="000000"/>
                        </a:solidFill>
                        <a:effectLst/>
                        <a:latin typeface="Calibri" charset="0"/>
                        <a:ea typeface="ＭＳ Ｐゴシック" charset="-128"/>
                        <a:cs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Arial" charset="0"/>
                        <a:buChar char="•"/>
                        <a:tabLst/>
                      </a:pPr>
                      <a:r>
                        <a:rPr kumimoji="0" lang="fr-FR" sz="1800" b="1" i="0" u="none" strike="noStrike" cap="none" normalizeH="0" baseline="0" dirty="0" smtClean="0">
                          <a:ln>
                            <a:noFill/>
                          </a:ln>
                          <a:solidFill>
                            <a:srgbClr val="00BBB4"/>
                          </a:solidFill>
                          <a:effectLst/>
                          <a:latin typeface="Calibri" charset="0"/>
                          <a:ea typeface="ＭＳ Ｐゴシック" charset="-128"/>
                          <a:cs typeface="ＭＳ Ｐゴシック" charset="-128"/>
                        </a:rPr>
                        <a:t> Tableaux croisés des scores agrégés </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fr-FR" sz="1800" b="1" i="0" u="none" strike="noStrike" cap="none" normalizeH="0" baseline="0" dirty="0" smtClean="0">
                          <a:ln>
                            <a:noFill/>
                          </a:ln>
                          <a:solidFill>
                            <a:srgbClr val="00BBB4"/>
                          </a:solidFill>
                          <a:effectLst/>
                          <a:latin typeface="Calibri" charset="0"/>
                          <a:ea typeface="ＭＳ Ｐゴシック" charset="-128"/>
                          <a:cs typeface="ＭＳ Ｐゴシック" charset="-128"/>
                        </a:rPr>
                        <a:t> Analyses de regroupements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Calibri" charset="0"/>
                        <a:ea typeface="ＭＳ Ｐゴシック" charset="-128"/>
                        <a:cs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DDE1"/>
                    </a:solidFill>
                  </a:tcPr>
                </a:tc>
              </a:tr>
            </a:tbl>
          </a:graphicData>
        </a:graphic>
      </p:graphicFrame>
      <p:sp>
        <p:nvSpPr>
          <p:cNvPr id="26654" name="Espace réservé de la date 3"/>
          <p:cNvSpPr>
            <a:spLocks noGrp="1"/>
          </p:cNvSpPr>
          <p:nvPr>
            <p:ph type="dt" sz="quarter" idx="10"/>
          </p:nvPr>
        </p:nvSpPr>
        <p:spPr>
          <a:noFill/>
        </p:spPr>
        <p:txBody>
          <a:bodyPr/>
          <a:lstStyle/>
          <a:p>
            <a:fld id="{89D412E9-F7C1-7744-B6D5-A50CE47D3C4B}" type="datetime1">
              <a:rPr lang="fr-FR" smtClean="0"/>
              <a:pPr/>
              <a:t>1/12/10</a:t>
            </a:fld>
            <a:endParaRPr lang="fr-FR" smtClean="0"/>
          </a:p>
        </p:txBody>
      </p:sp>
      <p:sp>
        <p:nvSpPr>
          <p:cNvPr id="26655" name="Espace réservé du numéro de diapositive 5"/>
          <p:cNvSpPr>
            <a:spLocks noGrp="1"/>
          </p:cNvSpPr>
          <p:nvPr>
            <p:ph type="sldNum" sz="quarter" idx="12"/>
          </p:nvPr>
        </p:nvSpPr>
        <p:spPr>
          <a:noFill/>
        </p:spPr>
        <p:txBody>
          <a:bodyPr/>
          <a:lstStyle/>
          <a:p>
            <a:fld id="{1C8AD60E-3444-FC48-8A79-126ECE6BDA00}" type="slidenum">
              <a:rPr lang="fr-FR" smtClean="0"/>
              <a:pPr/>
              <a:t>13</a:t>
            </a:fld>
            <a:endParaRPr lang="fr-FR"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457200" indent="-457200">
              <a:lnSpc>
                <a:spcPct val="90000"/>
              </a:lnSpc>
              <a:buAutoNum type="arabicPeriod"/>
            </a:pPr>
            <a:r>
              <a:rPr lang="fr-CA" sz="2800" b="1" dirty="0" smtClean="0">
                <a:solidFill>
                  <a:schemeClr val="bg2"/>
                </a:solidFill>
                <a:ea typeface="ＭＳ Ｐゴシック" charset="-128"/>
              </a:rPr>
              <a:t>Présentation de l’AQESSS</a:t>
            </a:r>
          </a:p>
          <a:p>
            <a:pPr marL="457200" indent="-457200">
              <a:lnSpc>
                <a:spcPct val="90000"/>
              </a:lnSpc>
              <a:buAutoNum type="arabicPeriod"/>
            </a:pPr>
            <a:r>
              <a:rPr lang="fr-CA" sz="2800" b="1" dirty="0" smtClean="0">
                <a:solidFill>
                  <a:schemeClr val="bg2"/>
                </a:solidFill>
                <a:ea typeface="ＭＳ Ｐゴシック" charset="-128"/>
              </a:rPr>
              <a:t>La démarche d’implantation du système d’évaluation</a:t>
            </a:r>
          </a:p>
          <a:p>
            <a:pPr marL="457200" indent="-457200">
              <a:lnSpc>
                <a:spcPct val="90000"/>
              </a:lnSpc>
              <a:buAutoNum type="arabicPeriod"/>
            </a:pPr>
            <a:r>
              <a:rPr lang="fr-CA" sz="2800" b="1" dirty="0" smtClean="0">
                <a:solidFill>
                  <a:schemeClr val="accent3"/>
                </a:solidFill>
                <a:ea typeface="ＭＳ Ｐゴシック" charset="-128"/>
              </a:rPr>
              <a:t>Quelques exemples de résultats</a:t>
            </a:r>
          </a:p>
          <a:p>
            <a:pPr marL="457200" indent="-457200">
              <a:lnSpc>
                <a:spcPct val="90000"/>
              </a:lnSpc>
              <a:buAutoNum type="arabicPeriod"/>
            </a:pPr>
            <a:r>
              <a:rPr lang="fr-CA" sz="2800" b="1" dirty="0" smtClean="0">
                <a:ea typeface="ＭＳ Ｐゴシック" charset="-128"/>
              </a:rPr>
              <a:t>Les enjeux et améliorations nécessaires</a:t>
            </a:r>
          </a:p>
          <a:p>
            <a:pPr marL="228600" indent="-228600">
              <a:lnSpc>
                <a:spcPct val="90000"/>
              </a:lnSpc>
            </a:pPr>
            <a:endParaRPr lang="fr-FR" dirty="0"/>
          </a:p>
        </p:txBody>
      </p:sp>
      <p:sp>
        <p:nvSpPr>
          <p:cNvPr id="3" name="Titre 2"/>
          <p:cNvSpPr>
            <a:spLocks noGrp="1"/>
          </p:cNvSpPr>
          <p:nvPr>
            <p:ph type="title"/>
          </p:nvPr>
        </p:nvSpPr>
        <p:spPr/>
        <p:txBody>
          <a:bodyPr/>
          <a:lstStyle/>
          <a:p>
            <a:r>
              <a:rPr lang="fr-CA" dirty="0" smtClean="0">
                <a:solidFill>
                  <a:schemeClr val="accent2"/>
                </a:solidFill>
                <a:latin typeface="Arial" charset="0"/>
                <a:cs typeface="Arial" charset="0"/>
              </a:rPr>
              <a:t>Plan de ma présentation</a:t>
            </a:r>
            <a:endParaRPr lang="fr-FR" sz="1400" dirty="0">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295400"/>
            <a:ext cx="8229600" cy="4389120"/>
          </a:xfrm>
        </p:spPr>
        <p:txBody>
          <a:bodyPr/>
          <a:lstStyle/>
          <a:p>
            <a:pPr>
              <a:buNone/>
            </a:pPr>
            <a:r>
              <a:rPr lang="fr-FR" dirty="0" smtClean="0"/>
              <a:t>Chaque établissement reçoit les résultats de son groupe de référence</a:t>
            </a:r>
          </a:p>
          <a:p>
            <a:pPr>
              <a:buFont typeface="Courier New"/>
              <a:buChar char="o"/>
            </a:pPr>
            <a:endParaRPr lang="fr-FR" dirty="0" smtClean="0"/>
          </a:p>
          <a:p>
            <a:pPr lvl="1">
              <a:buFont typeface="Wingdings" charset="2"/>
              <a:buChar char="ü"/>
            </a:pPr>
            <a:r>
              <a:rPr lang="fr-FR" dirty="0" smtClean="0"/>
              <a:t>Au niveau des dimensions de la performance	</a:t>
            </a:r>
            <a:endParaRPr lang="fr-FR" sz="1400" i="1" dirty="0" smtClean="0"/>
          </a:p>
          <a:p>
            <a:pPr lvl="1">
              <a:buFont typeface="Wingdings" charset="2"/>
              <a:buChar char="ü"/>
            </a:pPr>
            <a:r>
              <a:rPr lang="fr-FR" dirty="0" smtClean="0"/>
              <a:t>Au niveau des sous-dimensions de la performance</a:t>
            </a:r>
          </a:p>
          <a:p>
            <a:pPr lvl="1">
              <a:buFont typeface="Wingdings" charset="2"/>
              <a:buChar char="ü"/>
            </a:pPr>
            <a:r>
              <a:rPr lang="fr-FR" dirty="0" smtClean="0"/>
              <a:t>Au niveau des indicateurs</a:t>
            </a:r>
          </a:p>
          <a:p>
            <a:pPr>
              <a:buNone/>
            </a:pPr>
            <a:endParaRPr lang="fr-FR" dirty="0" smtClean="0"/>
          </a:p>
          <a:p>
            <a:pPr>
              <a:buNone/>
            </a:pPr>
            <a:r>
              <a:rPr lang="fr-FR" dirty="0" smtClean="0"/>
              <a:t>Les présentations normatives et configurationnelles...</a:t>
            </a:r>
          </a:p>
        </p:txBody>
      </p:sp>
      <p:sp>
        <p:nvSpPr>
          <p:cNvPr id="3" name="Titre 2"/>
          <p:cNvSpPr>
            <a:spLocks noGrp="1"/>
          </p:cNvSpPr>
          <p:nvPr>
            <p:ph type="title"/>
          </p:nvPr>
        </p:nvSpPr>
        <p:spPr>
          <a:xfrm>
            <a:off x="457200" y="-152400"/>
            <a:ext cx="8686800" cy="1143000"/>
          </a:xfrm>
        </p:spPr>
        <p:txBody>
          <a:bodyPr/>
          <a:lstStyle/>
          <a:p>
            <a:r>
              <a:rPr lang="fr-FR" dirty="0" smtClean="0">
                <a:solidFill>
                  <a:srgbClr val="00BBB4"/>
                </a:solidFill>
              </a:rPr>
              <a:t>Les résultats (quelques exemples...)</a:t>
            </a:r>
            <a:endParaRPr lang="fr-FR" dirty="0">
              <a:solidFill>
                <a:srgbClr val="00BBB4"/>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295400"/>
            <a:ext cx="8229600" cy="4389120"/>
          </a:xfrm>
        </p:spPr>
        <p:txBody>
          <a:bodyPr/>
          <a:lstStyle/>
          <a:p>
            <a:pPr>
              <a:buNone/>
            </a:pPr>
            <a:r>
              <a:rPr lang="fr-FR" dirty="0" smtClean="0"/>
              <a:t>Au niveau des dimensions de la performance</a:t>
            </a:r>
          </a:p>
        </p:txBody>
      </p:sp>
      <p:sp>
        <p:nvSpPr>
          <p:cNvPr id="3" name="Titre 2"/>
          <p:cNvSpPr>
            <a:spLocks noGrp="1"/>
          </p:cNvSpPr>
          <p:nvPr>
            <p:ph type="title"/>
          </p:nvPr>
        </p:nvSpPr>
        <p:spPr>
          <a:xfrm>
            <a:off x="457200" y="-152400"/>
            <a:ext cx="8686800" cy="1143000"/>
          </a:xfrm>
        </p:spPr>
        <p:txBody>
          <a:bodyPr/>
          <a:lstStyle/>
          <a:p>
            <a:r>
              <a:rPr lang="fr-FR" dirty="0" smtClean="0">
                <a:solidFill>
                  <a:srgbClr val="00BBB4"/>
                </a:solidFill>
              </a:rPr>
              <a:t>Les résultats</a:t>
            </a:r>
            <a:endParaRPr lang="fr-FR" dirty="0">
              <a:solidFill>
                <a:srgbClr val="00BBB4"/>
              </a:solidFill>
            </a:endParaRPr>
          </a:p>
        </p:txBody>
      </p:sp>
      <p:pic>
        <p:nvPicPr>
          <p:cNvPr id="5" name="Image 4"/>
          <p:cNvPicPr>
            <a:picLocks noChangeAspect="1"/>
          </p:cNvPicPr>
          <p:nvPr/>
        </p:nvPicPr>
        <p:blipFill>
          <a:blip r:embed="rId3"/>
          <a:stretch>
            <a:fillRect/>
          </a:stretch>
        </p:blipFill>
        <p:spPr>
          <a:xfrm>
            <a:off x="169862" y="1828800"/>
            <a:ext cx="7747762" cy="493420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re 1"/>
          <p:cNvSpPr>
            <a:spLocks noGrp="1"/>
          </p:cNvSpPr>
          <p:nvPr>
            <p:ph type="title"/>
          </p:nvPr>
        </p:nvSpPr>
        <p:spPr>
          <a:xfrm>
            <a:off x="228600" y="533400"/>
            <a:ext cx="8686800" cy="1917700"/>
          </a:xfrm>
        </p:spPr>
        <p:txBody>
          <a:bodyPr/>
          <a:lstStyle/>
          <a:p>
            <a:r>
              <a:rPr lang="fr-CA" i="1" dirty="0" smtClean="0">
                <a:ea typeface="ＭＳ Ｐゴシック" charset="-128"/>
                <a:cs typeface="ＭＳ Ｐゴシック" charset="-128"/>
              </a:rPr>
              <a:t/>
            </a:r>
            <a:br>
              <a:rPr lang="fr-CA" i="1" dirty="0" smtClean="0">
                <a:ea typeface="ＭＳ Ｐゴシック" charset="-128"/>
                <a:cs typeface="ＭＳ Ｐゴシック" charset="-128"/>
              </a:rPr>
            </a:br>
            <a:r>
              <a:rPr lang="fr-CA" i="1" dirty="0" smtClean="0">
                <a:ea typeface="ＭＳ Ｐゴシック" charset="-128"/>
                <a:cs typeface="ＭＳ Ｐゴシック" charset="-128"/>
              </a:rPr>
              <a:t/>
            </a:r>
            <a:br>
              <a:rPr lang="fr-CA" i="1" dirty="0" smtClean="0">
                <a:ea typeface="ＭＳ Ｐゴシック" charset="-128"/>
                <a:cs typeface="ＭＳ Ｐゴシック" charset="-128"/>
              </a:rPr>
            </a:br>
            <a:r>
              <a:rPr lang="fr-CA" i="1" dirty="0" smtClean="0">
                <a:ea typeface="ＭＳ Ｐゴシック" charset="-128"/>
                <a:cs typeface="ＭＳ Ｐゴシック" charset="-128"/>
              </a:rPr>
              <a:t/>
            </a:r>
            <a:br>
              <a:rPr lang="fr-CA" i="1" dirty="0" smtClean="0">
                <a:ea typeface="ＭＳ Ｐゴシック" charset="-128"/>
                <a:cs typeface="ＭＳ Ｐゴシック" charset="-128"/>
              </a:rPr>
            </a:br>
            <a:r>
              <a:rPr lang="fr-CA" i="1" dirty="0" smtClean="0">
                <a:ea typeface="ＭＳ Ｐゴシック" charset="-128"/>
                <a:cs typeface="ＭＳ Ｐゴシック" charset="-128"/>
              </a:rPr>
              <a:t/>
            </a:r>
            <a:br>
              <a:rPr lang="fr-CA" i="1" dirty="0" smtClean="0">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FR" dirty="0" smtClean="0">
                <a:solidFill>
                  <a:srgbClr val="00BBB4"/>
                </a:solidFill>
              </a:rPr>
              <a:t>Au niveau des sous-dimensions de la performance (suite)</a:t>
            </a:r>
            <a:r>
              <a:rPr lang="fr-FR" dirty="0" smtClean="0"/>
              <a:t/>
            </a:r>
            <a:br>
              <a:rPr lang="fr-FR" dirty="0" smtClean="0"/>
            </a:br>
            <a:r>
              <a:rPr lang="fr-CA" dirty="0" smtClean="0">
                <a:ea typeface="ＭＳ Ｐゴシック" charset="-128"/>
                <a:cs typeface="ＭＳ Ｐゴシック" charset="-128"/>
              </a:rPr>
              <a:t/>
            </a:r>
            <a:br>
              <a:rPr lang="fr-CA" dirty="0" smtClean="0">
                <a:ea typeface="ＭＳ Ｐゴシック" charset="-128"/>
                <a:cs typeface="ＭＳ Ｐゴシック" charset="-128"/>
              </a:rPr>
            </a:br>
            <a:endParaRPr lang="fr-FR" dirty="0" smtClean="0">
              <a:ea typeface="ＭＳ Ｐゴシック" charset="-128"/>
              <a:cs typeface="ＭＳ Ｐゴシック" charset="-128"/>
            </a:endParaRPr>
          </a:p>
        </p:txBody>
      </p:sp>
      <p:sp>
        <p:nvSpPr>
          <p:cNvPr id="5" name="ZoneTexte 4"/>
          <p:cNvSpPr txBox="1"/>
          <p:nvPr/>
        </p:nvSpPr>
        <p:spPr>
          <a:xfrm>
            <a:off x="4724400" y="1749623"/>
            <a:ext cx="3352800" cy="307777"/>
          </a:xfrm>
          <a:prstGeom prst="rect">
            <a:avLst/>
          </a:prstGeom>
          <a:noFill/>
        </p:spPr>
        <p:txBody>
          <a:bodyPr wrap="square" rtlCol="0">
            <a:spAutoFit/>
          </a:bodyPr>
          <a:lstStyle/>
          <a:p>
            <a:pPr algn="ctr"/>
            <a:r>
              <a:rPr lang="fr-FR" sz="1400" i="1" dirty="0" smtClean="0"/>
              <a:t>En %</a:t>
            </a:r>
            <a:endParaRPr lang="fr-FR" sz="1400" i="1" dirty="0"/>
          </a:p>
        </p:txBody>
      </p:sp>
      <p:pic>
        <p:nvPicPr>
          <p:cNvPr id="10" name="Image 9"/>
          <p:cNvPicPr>
            <a:picLocks noChangeAspect="1"/>
          </p:cNvPicPr>
          <p:nvPr/>
        </p:nvPicPr>
        <p:blipFill>
          <a:blip r:embed="rId3"/>
          <a:stretch>
            <a:fillRect/>
          </a:stretch>
        </p:blipFill>
        <p:spPr>
          <a:xfrm>
            <a:off x="320675" y="2057400"/>
            <a:ext cx="8594725" cy="41148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tre 1"/>
          <p:cNvSpPr>
            <a:spLocks noGrp="1"/>
          </p:cNvSpPr>
          <p:nvPr>
            <p:ph type="title"/>
          </p:nvPr>
        </p:nvSpPr>
        <p:spPr>
          <a:xfrm>
            <a:off x="457200" y="76200"/>
            <a:ext cx="8229600" cy="1143000"/>
          </a:xfrm>
        </p:spPr>
        <p:txBody>
          <a:bodyPr/>
          <a:lstStyle/>
          <a:p>
            <a:r>
              <a:rPr lang="fr-FR" dirty="0" smtClean="0">
                <a:solidFill>
                  <a:schemeClr val="accent2"/>
                </a:solidFill>
                <a:ea typeface="ＭＳ Ｐゴシック" charset="-128"/>
                <a:cs typeface="ＭＳ Ｐゴシック" charset="-128"/>
              </a:rPr>
              <a:t>Relationnel entre sous-dimensions</a:t>
            </a:r>
          </a:p>
        </p:txBody>
      </p:sp>
      <p:sp>
        <p:nvSpPr>
          <p:cNvPr id="65539" name="Espace réservé de la date 3"/>
          <p:cNvSpPr>
            <a:spLocks noGrp="1"/>
          </p:cNvSpPr>
          <p:nvPr>
            <p:ph type="dt" sz="quarter" idx="10"/>
          </p:nvPr>
        </p:nvSpPr>
        <p:spPr>
          <a:noFill/>
        </p:spPr>
        <p:txBody>
          <a:bodyPr/>
          <a:lstStyle/>
          <a:p>
            <a:fld id="{4F7238B0-C204-5A4C-B2A7-216C3A5A4012}" type="datetime1">
              <a:rPr lang="fr-FR" smtClean="0">
                <a:latin typeface="Arial Narrow" charset="0"/>
              </a:rPr>
              <a:pPr/>
              <a:t>1/12/10</a:t>
            </a:fld>
            <a:endParaRPr lang="fr-FR" smtClean="0">
              <a:latin typeface="Arial Narrow" charset="0"/>
            </a:endParaRPr>
          </a:p>
        </p:txBody>
      </p:sp>
      <p:sp>
        <p:nvSpPr>
          <p:cNvPr id="65540" name="Espace réservé du numéro de diapositive 4"/>
          <p:cNvSpPr>
            <a:spLocks noGrp="1"/>
          </p:cNvSpPr>
          <p:nvPr>
            <p:ph type="sldNum" sz="quarter" idx="12"/>
          </p:nvPr>
        </p:nvSpPr>
        <p:spPr>
          <a:noFill/>
        </p:spPr>
        <p:txBody>
          <a:bodyPr/>
          <a:lstStyle/>
          <a:p>
            <a:fld id="{1F69E1E3-2B15-A74A-B96E-DBDC5326CC1B}" type="slidenum">
              <a:rPr lang="fr-FR" smtClean="0">
                <a:latin typeface="Arial Narrow" charset="0"/>
              </a:rPr>
              <a:pPr/>
              <a:t>18</a:t>
            </a:fld>
            <a:endParaRPr lang="fr-FR" smtClean="0">
              <a:latin typeface="Arial Narrow" charset="0"/>
            </a:endParaRPr>
          </a:p>
        </p:txBody>
      </p:sp>
      <p:pic>
        <p:nvPicPr>
          <p:cNvPr id="65541" name="Image 5"/>
          <p:cNvPicPr>
            <a:picLocks noChangeAspect="1"/>
          </p:cNvPicPr>
          <p:nvPr/>
        </p:nvPicPr>
        <p:blipFill>
          <a:blip r:embed="rId2"/>
          <a:srcRect/>
          <a:stretch>
            <a:fillRect/>
          </a:stretch>
        </p:blipFill>
        <p:spPr bwMode="auto">
          <a:xfrm>
            <a:off x="1714500" y="1168400"/>
            <a:ext cx="5676900" cy="5313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re 1"/>
          <p:cNvSpPr>
            <a:spLocks noGrp="1"/>
          </p:cNvSpPr>
          <p:nvPr>
            <p:ph type="title"/>
          </p:nvPr>
        </p:nvSpPr>
        <p:spPr>
          <a:xfrm>
            <a:off x="228600" y="533400"/>
            <a:ext cx="8686800" cy="1917700"/>
          </a:xfrm>
        </p:spPr>
        <p:txBody>
          <a:bodyPr/>
          <a:lstStyle/>
          <a:p>
            <a:r>
              <a:rPr lang="fr-CA" i="1" dirty="0" smtClean="0">
                <a:ea typeface="ＭＳ Ｐゴシック" charset="-128"/>
                <a:cs typeface="ＭＳ Ｐゴシック" charset="-128"/>
              </a:rPr>
              <a:t/>
            </a:r>
            <a:br>
              <a:rPr lang="fr-CA" i="1" dirty="0" smtClean="0">
                <a:ea typeface="ＭＳ Ｐゴシック" charset="-128"/>
                <a:cs typeface="ＭＳ Ｐゴシック" charset="-128"/>
              </a:rPr>
            </a:br>
            <a:r>
              <a:rPr lang="fr-CA" i="1" dirty="0" smtClean="0">
                <a:ea typeface="ＭＳ Ｐゴシック" charset="-128"/>
                <a:cs typeface="ＭＳ Ｐゴシック" charset="-128"/>
              </a:rPr>
              <a:t/>
            </a:r>
            <a:br>
              <a:rPr lang="fr-CA" i="1" dirty="0" smtClean="0">
                <a:ea typeface="ＭＳ Ｐゴシック" charset="-128"/>
                <a:cs typeface="ＭＳ Ｐゴシック" charset="-128"/>
              </a:rPr>
            </a:br>
            <a:r>
              <a:rPr lang="fr-CA" i="1" dirty="0" smtClean="0">
                <a:ea typeface="ＭＳ Ｐゴシック" charset="-128"/>
                <a:cs typeface="ＭＳ Ｐゴシック" charset="-128"/>
              </a:rPr>
              <a:t/>
            </a:r>
            <a:br>
              <a:rPr lang="fr-CA" i="1" dirty="0" smtClean="0">
                <a:ea typeface="ＭＳ Ｐゴシック" charset="-128"/>
                <a:cs typeface="ＭＳ Ｐゴシック" charset="-128"/>
              </a:rPr>
            </a:br>
            <a:r>
              <a:rPr lang="fr-CA" i="1" dirty="0" smtClean="0">
                <a:ea typeface="ＭＳ Ｐゴシック" charset="-128"/>
                <a:cs typeface="ＭＳ Ｐゴシック" charset="-128"/>
              </a:rPr>
              <a:t/>
            </a:r>
            <a:br>
              <a:rPr lang="fr-CA" i="1" dirty="0" smtClean="0">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CA" b="0" i="1" dirty="0" smtClean="0">
                <a:solidFill>
                  <a:srgbClr val="00BBB4"/>
                </a:solidFill>
                <a:ea typeface="ＭＳ Ｐゴシック" charset="-128"/>
                <a:cs typeface="ＭＳ Ｐゴシック" charset="-128"/>
              </a:rPr>
              <a:t/>
            </a:r>
            <a:br>
              <a:rPr lang="fr-CA" b="0" i="1" dirty="0" smtClean="0">
                <a:solidFill>
                  <a:srgbClr val="00BBB4"/>
                </a:solidFill>
                <a:ea typeface="ＭＳ Ｐゴシック" charset="-128"/>
                <a:cs typeface="ＭＳ Ｐゴシック" charset="-128"/>
              </a:rPr>
            </a:br>
            <a:r>
              <a:rPr lang="fr-FR" dirty="0" smtClean="0">
                <a:solidFill>
                  <a:srgbClr val="00BBB4"/>
                </a:solidFill>
              </a:rPr>
              <a:t>Le relationnel entre sous-dimensions </a:t>
            </a:r>
            <a:r>
              <a:rPr lang="fr-FR" sz="1800" dirty="0" smtClean="0">
                <a:solidFill>
                  <a:srgbClr val="00BBB4"/>
                </a:solidFill>
              </a:rPr>
              <a:t>(suite)</a:t>
            </a:r>
            <a:r>
              <a:rPr lang="fr-FR" dirty="0" smtClean="0"/>
              <a:t/>
            </a:r>
            <a:br>
              <a:rPr lang="fr-FR" dirty="0" smtClean="0"/>
            </a:br>
            <a:r>
              <a:rPr lang="fr-CA" dirty="0" smtClean="0">
                <a:ea typeface="ＭＳ Ｐゴシック" charset="-128"/>
                <a:cs typeface="ＭＳ Ｐゴシック" charset="-128"/>
              </a:rPr>
              <a:t/>
            </a:r>
            <a:br>
              <a:rPr lang="fr-CA" dirty="0" smtClean="0">
                <a:ea typeface="ＭＳ Ｐゴシック" charset="-128"/>
                <a:cs typeface="ＭＳ Ｐゴシック" charset="-128"/>
              </a:rPr>
            </a:br>
            <a:endParaRPr lang="fr-FR" dirty="0" smtClean="0">
              <a:ea typeface="ＭＳ Ｐゴシック" charset="-128"/>
              <a:cs typeface="ＭＳ Ｐゴシック" charset="-128"/>
            </a:endParaRPr>
          </a:p>
        </p:txBody>
      </p:sp>
      <p:pic>
        <p:nvPicPr>
          <p:cNvPr id="66563" name="Espace réservé du contenu 4"/>
          <p:cNvPicPr>
            <a:picLocks noGrp="1"/>
          </p:cNvPicPr>
          <p:nvPr>
            <p:ph idx="1"/>
          </p:nvPr>
        </p:nvPicPr>
        <p:blipFill>
          <a:blip r:embed="rId2"/>
          <a:srcRect l="-1572" r="-1572"/>
          <a:stretch>
            <a:fillRect/>
          </a:stretch>
        </p:blipFill>
        <p:spPr>
          <a:xfrm>
            <a:off x="0" y="1495425"/>
            <a:ext cx="8677275" cy="459263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457200" indent="-457200">
              <a:lnSpc>
                <a:spcPct val="90000"/>
              </a:lnSpc>
              <a:buAutoNum type="arabicPeriod"/>
            </a:pPr>
            <a:r>
              <a:rPr lang="fr-CA" sz="2800" b="1" dirty="0" smtClean="0">
                <a:solidFill>
                  <a:schemeClr val="accent3"/>
                </a:solidFill>
                <a:ea typeface="ＭＳ Ｐゴシック" charset="-128"/>
              </a:rPr>
              <a:t>Présentation de l’AQESSS</a:t>
            </a:r>
          </a:p>
          <a:p>
            <a:pPr marL="457200" indent="-457200">
              <a:lnSpc>
                <a:spcPct val="90000"/>
              </a:lnSpc>
              <a:buAutoNum type="arabicPeriod"/>
            </a:pPr>
            <a:r>
              <a:rPr lang="fr-CA" sz="2800" b="1" dirty="0" smtClean="0">
                <a:ea typeface="ＭＳ Ｐゴシック" charset="-128"/>
              </a:rPr>
              <a:t>La démarche d’implantation du système d’évaluation</a:t>
            </a:r>
          </a:p>
          <a:p>
            <a:pPr marL="457200" indent="-457200">
              <a:lnSpc>
                <a:spcPct val="90000"/>
              </a:lnSpc>
              <a:buAutoNum type="arabicPeriod"/>
            </a:pPr>
            <a:r>
              <a:rPr lang="fr-CA" sz="2800" b="1" dirty="0" smtClean="0">
                <a:ea typeface="ＭＳ Ｐゴシック" charset="-128"/>
              </a:rPr>
              <a:t>Quelques exemples de résultats</a:t>
            </a:r>
          </a:p>
          <a:p>
            <a:pPr marL="457200" indent="-457200">
              <a:lnSpc>
                <a:spcPct val="90000"/>
              </a:lnSpc>
              <a:buAutoNum type="arabicPeriod"/>
            </a:pPr>
            <a:r>
              <a:rPr lang="fr-CA" sz="2800" b="1" dirty="0" smtClean="0">
                <a:ea typeface="ＭＳ Ｐゴシック" charset="-128"/>
              </a:rPr>
              <a:t>Les enjeux et améliorations nécessaires</a:t>
            </a:r>
          </a:p>
          <a:p>
            <a:pPr marL="228600" indent="-228600">
              <a:lnSpc>
                <a:spcPct val="90000"/>
              </a:lnSpc>
            </a:pPr>
            <a:endParaRPr lang="fr-FR" dirty="0"/>
          </a:p>
        </p:txBody>
      </p:sp>
      <p:sp>
        <p:nvSpPr>
          <p:cNvPr id="3" name="Titre 2"/>
          <p:cNvSpPr>
            <a:spLocks noGrp="1"/>
          </p:cNvSpPr>
          <p:nvPr>
            <p:ph type="title"/>
          </p:nvPr>
        </p:nvSpPr>
        <p:spPr/>
        <p:txBody>
          <a:bodyPr/>
          <a:lstStyle/>
          <a:p>
            <a:r>
              <a:rPr lang="fr-CA" dirty="0" smtClean="0">
                <a:solidFill>
                  <a:schemeClr val="accent2"/>
                </a:solidFill>
                <a:latin typeface="Arial" charset="0"/>
                <a:cs typeface="Arial" charset="0"/>
              </a:rPr>
              <a:t>Plan de ma présentation</a:t>
            </a:r>
            <a:endParaRPr lang="fr-FR" sz="1400" dirty="0">
              <a:solidFill>
                <a:schemeClr val="accent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9635" name="Content Placeholder 3" descr="4classes avec illustratifs_presentation.emf"/>
          <p:cNvPicPr>
            <a:picLocks noGrp="1" noChangeAspect="1"/>
          </p:cNvPicPr>
          <p:nvPr>
            <p:ph idx="1"/>
          </p:nvPr>
        </p:nvPicPr>
        <p:blipFill>
          <a:blip r:embed="rId3"/>
          <a:srcRect t="-7822" b="-7822"/>
          <a:stretch>
            <a:fillRect/>
          </a:stretch>
        </p:blipFill>
        <p:spPr>
          <a:xfrm>
            <a:off x="361950" y="1784350"/>
            <a:ext cx="8782050" cy="4616450"/>
          </a:xfrm>
        </p:spPr>
      </p:pic>
      <p:sp>
        <p:nvSpPr>
          <p:cNvPr id="69636" name="ZoneTexte 4"/>
          <p:cNvSpPr txBox="1">
            <a:spLocks noChangeArrowheads="1"/>
          </p:cNvSpPr>
          <p:nvPr/>
        </p:nvSpPr>
        <p:spPr bwMode="auto">
          <a:xfrm>
            <a:off x="838200" y="5867400"/>
            <a:ext cx="1117600" cy="830997"/>
          </a:xfrm>
          <a:prstGeom prst="rect">
            <a:avLst/>
          </a:prstGeom>
          <a:noFill/>
          <a:ln w="9525">
            <a:noFill/>
            <a:miter lim="800000"/>
            <a:headEnd/>
            <a:tailEnd/>
          </a:ln>
        </p:spPr>
        <p:txBody>
          <a:bodyPr>
            <a:prstTxWarp prst="textNoShape">
              <a:avLst/>
            </a:prstTxWarp>
            <a:spAutoFit/>
          </a:bodyPr>
          <a:lstStyle/>
          <a:p>
            <a:r>
              <a:rPr lang="fr-FR" sz="1200" dirty="0"/>
              <a:t>Ress  faible</a:t>
            </a:r>
          </a:p>
          <a:p>
            <a:r>
              <a:rPr lang="fr-FR" sz="1200" dirty="0"/>
              <a:t>Utili  faible</a:t>
            </a:r>
          </a:p>
          <a:p>
            <a:r>
              <a:rPr lang="fr-FR" sz="1200" dirty="0"/>
              <a:t>HSMR faible</a:t>
            </a:r>
          </a:p>
          <a:p>
            <a:endParaRPr lang="fr-FR" sz="1200" dirty="0"/>
          </a:p>
        </p:txBody>
      </p:sp>
      <p:sp>
        <p:nvSpPr>
          <p:cNvPr id="69637" name="ZoneTexte 5"/>
          <p:cNvSpPr txBox="1">
            <a:spLocks noChangeArrowheads="1"/>
          </p:cNvSpPr>
          <p:nvPr/>
        </p:nvSpPr>
        <p:spPr bwMode="auto">
          <a:xfrm>
            <a:off x="8158183" y="5943600"/>
            <a:ext cx="985817" cy="1107996"/>
          </a:xfrm>
          <a:prstGeom prst="rect">
            <a:avLst/>
          </a:prstGeom>
          <a:noFill/>
          <a:ln w="9525">
            <a:noFill/>
            <a:miter lim="800000"/>
            <a:headEnd/>
            <a:tailEnd/>
          </a:ln>
        </p:spPr>
        <p:txBody>
          <a:bodyPr wrap="none">
            <a:prstTxWarp prst="textNoShape">
              <a:avLst/>
            </a:prstTxWarp>
            <a:spAutoFit/>
          </a:bodyPr>
          <a:lstStyle/>
          <a:p>
            <a:r>
              <a:rPr lang="fr-FR" sz="1200" dirty="0"/>
              <a:t>Ress  Fort</a:t>
            </a:r>
          </a:p>
          <a:p>
            <a:r>
              <a:rPr lang="fr-FR" sz="1200" dirty="0"/>
              <a:t>Utilis  Fort</a:t>
            </a:r>
          </a:p>
          <a:p>
            <a:r>
              <a:rPr lang="fr-FR" sz="1200" dirty="0"/>
              <a:t>Qua NT fort</a:t>
            </a:r>
          </a:p>
          <a:p>
            <a:r>
              <a:rPr lang="fr-FR" sz="1200" dirty="0"/>
              <a:t>HSMR fort</a:t>
            </a:r>
          </a:p>
          <a:p>
            <a:endParaRPr lang="fr-FR" dirty="0"/>
          </a:p>
        </p:txBody>
      </p:sp>
      <p:sp>
        <p:nvSpPr>
          <p:cNvPr id="69638" name="ZoneTexte 6"/>
          <p:cNvSpPr txBox="1">
            <a:spLocks noChangeArrowheads="1"/>
          </p:cNvSpPr>
          <p:nvPr/>
        </p:nvSpPr>
        <p:spPr bwMode="auto">
          <a:xfrm>
            <a:off x="0" y="4394201"/>
            <a:ext cx="1066800" cy="1569660"/>
          </a:xfrm>
          <a:prstGeom prst="rect">
            <a:avLst/>
          </a:prstGeom>
          <a:noFill/>
          <a:ln w="9525">
            <a:noFill/>
            <a:miter lim="800000"/>
            <a:headEnd/>
            <a:tailEnd/>
          </a:ln>
        </p:spPr>
        <p:txBody>
          <a:bodyPr wrap="square">
            <a:prstTxWarp prst="textNoShape">
              <a:avLst/>
            </a:prstTxWarp>
            <a:spAutoFit/>
          </a:bodyPr>
          <a:lstStyle/>
          <a:p>
            <a:r>
              <a:rPr lang="fr-FR" sz="1200" dirty="0"/>
              <a:t>Qua T faible</a:t>
            </a:r>
          </a:p>
          <a:p>
            <a:r>
              <a:rPr lang="fr-FR" sz="1200" dirty="0"/>
              <a:t>Qua NT faible</a:t>
            </a:r>
          </a:p>
          <a:p>
            <a:r>
              <a:rPr lang="fr-FR" sz="1200" dirty="0"/>
              <a:t>Attract faible</a:t>
            </a:r>
          </a:p>
          <a:p>
            <a:r>
              <a:rPr lang="fr-FR" sz="1200" dirty="0"/>
              <a:t>Product faible</a:t>
            </a:r>
          </a:p>
          <a:p>
            <a:r>
              <a:rPr lang="fr-FR" sz="1200" dirty="0"/>
              <a:t>Climat faible</a:t>
            </a:r>
          </a:p>
          <a:p>
            <a:endParaRPr lang="fr-FR" sz="1200" dirty="0"/>
          </a:p>
        </p:txBody>
      </p:sp>
      <p:sp>
        <p:nvSpPr>
          <p:cNvPr id="69639" name="ZoneTexte 7"/>
          <p:cNvSpPr txBox="1">
            <a:spLocks noChangeArrowheads="1"/>
          </p:cNvSpPr>
          <p:nvPr/>
        </p:nvSpPr>
        <p:spPr bwMode="auto">
          <a:xfrm>
            <a:off x="0" y="2413337"/>
            <a:ext cx="1143000" cy="1015663"/>
          </a:xfrm>
          <a:prstGeom prst="rect">
            <a:avLst/>
          </a:prstGeom>
          <a:noFill/>
          <a:ln w="9525">
            <a:noFill/>
            <a:miter lim="800000"/>
            <a:headEnd/>
            <a:tailEnd/>
          </a:ln>
        </p:spPr>
        <p:txBody>
          <a:bodyPr wrap="square">
            <a:prstTxWarp prst="textNoShape">
              <a:avLst/>
            </a:prstTxWarp>
            <a:spAutoFit/>
          </a:bodyPr>
          <a:lstStyle/>
          <a:p>
            <a:r>
              <a:rPr lang="fr-FR" sz="1200" dirty="0"/>
              <a:t>Attract fort</a:t>
            </a:r>
          </a:p>
          <a:p>
            <a:r>
              <a:rPr lang="fr-FR" sz="1200" dirty="0"/>
              <a:t>Qua T  moy</a:t>
            </a:r>
          </a:p>
          <a:p>
            <a:r>
              <a:rPr lang="fr-FR" sz="1200" dirty="0"/>
              <a:t>Eff Pop moy</a:t>
            </a:r>
          </a:p>
          <a:p>
            <a:r>
              <a:rPr lang="fr-FR" sz="1200" dirty="0"/>
              <a:t>Product fort</a:t>
            </a:r>
          </a:p>
          <a:p>
            <a:r>
              <a:rPr lang="fr-FR" sz="1200" dirty="0"/>
              <a:t>Climat fort</a:t>
            </a:r>
          </a:p>
        </p:txBody>
      </p:sp>
      <p:sp>
        <p:nvSpPr>
          <p:cNvPr id="8" name="Titre 7"/>
          <p:cNvSpPr>
            <a:spLocks noGrp="1"/>
          </p:cNvSpPr>
          <p:nvPr>
            <p:ph type="title"/>
          </p:nvPr>
        </p:nvSpPr>
        <p:spPr>
          <a:xfrm>
            <a:off x="457200" y="274638"/>
            <a:ext cx="8382000" cy="1143000"/>
          </a:xfrm>
        </p:spPr>
        <p:txBody>
          <a:bodyPr/>
          <a:lstStyle/>
          <a:p>
            <a:r>
              <a:rPr lang="fr-FR" dirty="0" smtClean="0">
                <a:solidFill>
                  <a:srgbClr val="00BBB4"/>
                </a:solidFill>
              </a:rPr>
              <a:t>Analyse configurationnelle de la performance</a:t>
            </a:r>
            <a:endParaRPr lang="fr-FR" dirty="0">
              <a:solidFill>
                <a:srgbClr val="00BBB4"/>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AutoShape 38"/>
          <p:cNvSpPr>
            <a:spLocks noChangeArrowheads="1"/>
          </p:cNvSpPr>
          <p:nvPr/>
        </p:nvSpPr>
        <p:spPr bwMode="auto">
          <a:xfrm rot="5400000">
            <a:off x="2418557" y="2023268"/>
            <a:ext cx="4648200" cy="4011613"/>
          </a:xfrm>
          <a:prstGeom prst="rtTriangle">
            <a:avLst/>
          </a:prstGeom>
          <a:solidFill>
            <a:srgbClr val="FFCC00">
              <a:alpha val="70195"/>
            </a:srgbClr>
          </a:solidFill>
          <a:ln w="9525">
            <a:noFill/>
            <a:miter lim="800000"/>
            <a:headEnd/>
            <a:tailEnd/>
          </a:ln>
        </p:spPr>
        <p:txBody>
          <a:bodyPr wrap="none" anchor="ctr">
            <a:prstTxWarp prst="textNoShape">
              <a:avLst/>
            </a:prstTxWarp>
          </a:bodyPr>
          <a:lstStyle/>
          <a:p>
            <a:endParaRPr lang="fr-FR"/>
          </a:p>
        </p:txBody>
      </p:sp>
      <p:sp>
        <p:nvSpPr>
          <p:cNvPr id="71683" name="Rectangle 3"/>
          <p:cNvSpPr>
            <a:spLocks noGrp="1" noChangeArrowheads="1"/>
          </p:cNvSpPr>
          <p:nvPr>
            <p:ph type="title" idx="4294967295"/>
          </p:nvPr>
        </p:nvSpPr>
        <p:spPr>
          <a:xfrm>
            <a:off x="457200" y="265113"/>
            <a:ext cx="8458200" cy="828675"/>
          </a:xfrm>
          <a:prstGeom prst="rect">
            <a:avLst/>
          </a:prstGeom>
        </p:spPr>
        <p:txBody>
          <a:bodyPr/>
          <a:lstStyle/>
          <a:p>
            <a:pPr eaLnBrk="1" hangingPunct="1"/>
            <a:r>
              <a:rPr lang="fr-CA" sz="3600" dirty="0" smtClean="0">
                <a:solidFill>
                  <a:srgbClr val="00BBB4"/>
                </a:solidFill>
                <a:ea typeface="ＭＳ Ｐゴシック" charset="-128"/>
                <a:cs typeface="ＭＳ Ｐゴシック" charset="-128"/>
              </a:rPr>
              <a:t>Fonctions, alignements et les pratiques de gestion et de gouverne</a:t>
            </a:r>
            <a:endParaRPr lang="fr-FR" sz="3600" dirty="0" smtClean="0">
              <a:solidFill>
                <a:srgbClr val="00BBB4"/>
              </a:solidFill>
              <a:ea typeface="ＭＳ Ｐゴシック" charset="-128"/>
              <a:cs typeface="ＭＳ Ｐゴシック" charset="-128"/>
            </a:endParaRPr>
          </a:p>
        </p:txBody>
      </p:sp>
      <p:sp>
        <p:nvSpPr>
          <p:cNvPr id="71684" name="AutoShape 30"/>
          <p:cNvSpPr>
            <a:spLocks noChangeArrowheads="1"/>
          </p:cNvSpPr>
          <p:nvPr/>
        </p:nvSpPr>
        <p:spPr bwMode="auto">
          <a:xfrm>
            <a:off x="3132138" y="2000250"/>
            <a:ext cx="4670425" cy="3848100"/>
          </a:xfrm>
          <a:prstGeom prst="rtTriangle">
            <a:avLst/>
          </a:prstGeom>
          <a:solidFill>
            <a:srgbClr val="99CCFF">
              <a:alpha val="70195"/>
            </a:srgbClr>
          </a:solidFill>
          <a:ln w="9525">
            <a:noFill/>
            <a:miter lim="800000"/>
            <a:headEnd/>
            <a:tailEnd/>
          </a:ln>
        </p:spPr>
        <p:txBody>
          <a:bodyPr wrap="none" anchor="ctr">
            <a:prstTxWarp prst="textNoShape">
              <a:avLst/>
            </a:prstTxWarp>
          </a:bodyPr>
          <a:lstStyle/>
          <a:p>
            <a:endParaRPr lang="fr-FR"/>
          </a:p>
        </p:txBody>
      </p:sp>
      <p:sp>
        <p:nvSpPr>
          <p:cNvPr id="71685" name="Text Box 34"/>
          <p:cNvSpPr txBox="1">
            <a:spLocks noChangeArrowheads="1"/>
          </p:cNvSpPr>
          <p:nvPr/>
        </p:nvSpPr>
        <p:spPr bwMode="auto">
          <a:xfrm>
            <a:off x="141288" y="2982913"/>
            <a:ext cx="2462212" cy="1600438"/>
          </a:xfrm>
          <a:prstGeom prst="rect">
            <a:avLst/>
          </a:prstGeom>
          <a:solidFill>
            <a:srgbClr val="FFCC00"/>
          </a:solidFill>
          <a:ln w="9525">
            <a:noFill/>
            <a:miter lim="800000"/>
            <a:headEnd/>
            <a:tailEnd/>
          </a:ln>
        </p:spPr>
        <p:txBody>
          <a:bodyPr>
            <a:prstTxWarp prst="textNoShape">
              <a:avLst/>
            </a:prstTxWarp>
            <a:spAutoFit/>
          </a:bodyPr>
          <a:lstStyle/>
          <a:p>
            <a:r>
              <a:rPr lang="fr-CA" sz="1400" b="1" dirty="0">
                <a:solidFill>
                  <a:srgbClr val="00BBB4"/>
                </a:solidFill>
              </a:rPr>
              <a:t>Les fonctions de la GOUVERNE</a:t>
            </a:r>
            <a:endParaRPr lang="fr-FR" sz="1400" b="1" dirty="0">
              <a:solidFill>
                <a:srgbClr val="00BBB4"/>
              </a:solidFill>
            </a:endParaRPr>
          </a:p>
          <a:p>
            <a:pPr>
              <a:buFontTx/>
              <a:buChar char="•"/>
            </a:pPr>
            <a:r>
              <a:rPr lang="fr-FR" sz="1400" b="1" dirty="0">
                <a:solidFill>
                  <a:srgbClr val="00BBB4"/>
                </a:solidFill>
              </a:rPr>
              <a:t>Intelligence</a:t>
            </a:r>
          </a:p>
          <a:p>
            <a:pPr>
              <a:buFontTx/>
              <a:buChar char="•"/>
            </a:pPr>
            <a:r>
              <a:rPr lang="fr-CA" sz="1400" b="1" dirty="0">
                <a:solidFill>
                  <a:srgbClr val="00BBB4"/>
                </a:solidFill>
              </a:rPr>
              <a:t>Stratégie et changement</a:t>
            </a:r>
          </a:p>
          <a:p>
            <a:pPr>
              <a:buFontTx/>
              <a:buChar char="•"/>
            </a:pPr>
            <a:r>
              <a:rPr lang="fr-CA" sz="1400" b="1" dirty="0">
                <a:solidFill>
                  <a:srgbClr val="00BBB4"/>
                </a:solidFill>
              </a:rPr>
              <a:t>Instrumentation</a:t>
            </a:r>
          </a:p>
          <a:p>
            <a:pPr>
              <a:buFontTx/>
              <a:buChar char="•"/>
            </a:pPr>
            <a:r>
              <a:rPr lang="fr-CA" sz="1400" b="1" dirty="0">
                <a:solidFill>
                  <a:srgbClr val="00BBB4"/>
                </a:solidFill>
              </a:rPr>
              <a:t>Gestion des relations</a:t>
            </a:r>
          </a:p>
          <a:p>
            <a:pPr>
              <a:buFontTx/>
              <a:buChar char="•"/>
            </a:pPr>
            <a:r>
              <a:rPr lang="fr-CA" sz="1400" b="1" dirty="0">
                <a:solidFill>
                  <a:srgbClr val="00BBB4"/>
                </a:solidFill>
              </a:rPr>
              <a:t>Contrôle et performance</a:t>
            </a:r>
            <a:endParaRPr lang="fr-FR" sz="1400" b="1" dirty="0">
              <a:solidFill>
                <a:srgbClr val="00BBB4"/>
              </a:solidFill>
            </a:endParaRPr>
          </a:p>
        </p:txBody>
      </p:sp>
      <p:sp>
        <p:nvSpPr>
          <p:cNvPr id="71686" name="Rectangle 37"/>
          <p:cNvSpPr>
            <a:spLocks noChangeArrowheads="1"/>
          </p:cNvSpPr>
          <p:nvPr/>
        </p:nvSpPr>
        <p:spPr bwMode="auto">
          <a:xfrm>
            <a:off x="6934200" y="2895600"/>
            <a:ext cx="1747838" cy="2031325"/>
          </a:xfrm>
          <a:prstGeom prst="rect">
            <a:avLst/>
          </a:prstGeom>
          <a:solidFill>
            <a:srgbClr val="99CCFF">
              <a:alpha val="70195"/>
            </a:srgbClr>
          </a:solidFill>
          <a:ln w="9525">
            <a:noFill/>
            <a:miter lim="800000"/>
            <a:headEnd/>
            <a:tailEnd/>
          </a:ln>
        </p:spPr>
        <p:txBody>
          <a:bodyPr>
            <a:prstTxWarp prst="textNoShape">
              <a:avLst/>
            </a:prstTxWarp>
            <a:spAutoFit/>
          </a:bodyPr>
          <a:lstStyle/>
          <a:p>
            <a:r>
              <a:rPr lang="fr-CA" sz="1400" b="1" dirty="0">
                <a:solidFill>
                  <a:schemeClr val="accent2"/>
                </a:solidFill>
              </a:rPr>
              <a:t>Le MANAGEMENT</a:t>
            </a:r>
            <a:endParaRPr lang="fr-FR" sz="1400" b="1" dirty="0">
              <a:solidFill>
                <a:schemeClr val="accent2"/>
              </a:solidFill>
            </a:endParaRPr>
          </a:p>
          <a:p>
            <a:pPr>
              <a:buFontTx/>
              <a:buChar char="•"/>
            </a:pPr>
            <a:r>
              <a:rPr lang="fr-FR" sz="1400" b="1" dirty="0">
                <a:solidFill>
                  <a:schemeClr val="accent2"/>
                </a:solidFill>
              </a:rPr>
              <a:t>Stratégie </a:t>
            </a:r>
          </a:p>
          <a:p>
            <a:pPr>
              <a:buFontTx/>
              <a:buChar char="•"/>
            </a:pPr>
            <a:r>
              <a:rPr lang="fr-FR" sz="1400" b="1" dirty="0">
                <a:solidFill>
                  <a:schemeClr val="accent2"/>
                </a:solidFill>
              </a:rPr>
              <a:t>Design </a:t>
            </a:r>
          </a:p>
          <a:p>
            <a:pPr>
              <a:buFontTx/>
              <a:buChar char="•"/>
            </a:pPr>
            <a:r>
              <a:rPr lang="fr-FR" sz="1400" b="1" dirty="0">
                <a:solidFill>
                  <a:schemeClr val="accent2"/>
                </a:solidFill>
              </a:rPr>
              <a:t>Prise de décision</a:t>
            </a:r>
          </a:p>
          <a:p>
            <a:pPr>
              <a:buFontTx/>
              <a:buChar char="•"/>
            </a:pPr>
            <a:r>
              <a:rPr lang="fr-FR" sz="1400" b="1" dirty="0">
                <a:solidFill>
                  <a:schemeClr val="accent2"/>
                </a:solidFill>
              </a:rPr>
              <a:t>Motivation</a:t>
            </a:r>
          </a:p>
          <a:p>
            <a:pPr>
              <a:buFontTx/>
              <a:buChar char="•"/>
            </a:pPr>
            <a:r>
              <a:rPr lang="fr-FR" sz="1400" b="1" dirty="0">
                <a:solidFill>
                  <a:schemeClr val="accent2"/>
                </a:solidFill>
              </a:rPr>
              <a:t>Information</a:t>
            </a:r>
          </a:p>
          <a:p>
            <a:pPr>
              <a:buFontTx/>
              <a:buChar char="•"/>
            </a:pPr>
            <a:r>
              <a:rPr lang="fr-FR" sz="1400" b="1" dirty="0">
                <a:solidFill>
                  <a:schemeClr val="accent2"/>
                </a:solidFill>
              </a:rPr>
              <a:t>Changement</a:t>
            </a:r>
          </a:p>
          <a:p>
            <a:pPr>
              <a:buFontTx/>
              <a:buChar char="•"/>
            </a:pPr>
            <a:r>
              <a:rPr lang="fr-FR" sz="1400" b="1" dirty="0">
                <a:solidFill>
                  <a:schemeClr val="accent2"/>
                </a:solidFill>
              </a:rPr>
              <a:t>Relations</a:t>
            </a:r>
          </a:p>
          <a:p>
            <a:pPr>
              <a:buFontTx/>
              <a:buChar char="•"/>
            </a:pPr>
            <a:r>
              <a:rPr lang="fr-FR" sz="1400" b="1" dirty="0">
                <a:solidFill>
                  <a:schemeClr val="accent2"/>
                </a:solidFill>
              </a:rPr>
              <a:t>Contr</a:t>
            </a:r>
            <a:r>
              <a:rPr lang="fr-FR" altLang="ja-JP" sz="1400" b="1" dirty="0">
                <a:solidFill>
                  <a:schemeClr val="accent2"/>
                </a:solidFill>
              </a:rPr>
              <a:t>ôle</a:t>
            </a:r>
            <a:endParaRPr lang="fr-FR" sz="1400" b="1" dirty="0">
              <a:solidFill>
                <a:schemeClr val="accent2"/>
              </a:solidFill>
            </a:endParaRPr>
          </a:p>
        </p:txBody>
      </p:sp>
      <p:sp>
        <p:nvSpPr>
          <p:cNvPr id="71687" name="Espace réservé de la date 9"/>
          <p:cNvSpPr txBox="1">
            <a:spLocks noGrp="1"/>
          </p:cNvSpPr>
          <p:nvPr/>
        </p:nvSpPr>
        <p:spPr bwMode="auto">
          <a:xfrm>
            <a:off x="457200" y="6473825"/>
            <a:ext cx="2133600" cy="257175"/>
          </a:xfrm>
          <a:prstGeom prst="rect">
            <a:avLst/>
          </a:prstGeom>
          <a:noFill/>
          <a:ln w="9525">
            <a:noFill/>
            <a:miter lim="800000"/>
            <a:headEnd/>
            <a:tailEnd/>
          </a:ln>
        </p:spPr>
        <p:txBody>
          <a:bodyPr>
            <a:prstTxWarp prst="textNoShape">
              <a:avLst/>
            </a:prstTxWarp>
          </a:bodyPr>
          <a:lstStyle/>
          <a:p>
            <a:fld id="{4D0545F1-C8DD-C34B-9129-A3683C04F732}" type="datetime1">
              <a:rPr lang="en-US" sz="1000">
                <a:latin typeface="Arial Narrow" charset="0"/>
              </a:rPr>
              <a:pPr/>
              <a:t>1/12/10</a:t>
            </a:fld>
            <a:endParaRPr lang="fr-FR" sz="1000">
              <a:latin typeface="Arial Narrow" charset="0"/>
            </a:endParaRPr>
          </a:p>
        </p:txBody>
      </p:sp>
      <p:sp>
        <p:nvSpPr>
          <p:cNvPr id="71688" name="Espace réservé du numéro de diapositive 10"/>
          <p:cNvSpPr txBox="1">
            <a:spLocks noGrp="1"/>
          </p:cNvSpPr>
          <p:nvPr/>
        </p:nvSpPr>
        <p:spPr bwMode="auto">
          <a:xfrm>
            <a:off x="6553200" y="6473825"/>
            <a:ext cx="2133600" cy="257175"/>
          </a:xfrm>
          <a:prstGeom prst="rect">
            <a:avLst/>
          </a:prstGeom>
          <a:noFill/>
          <a:ln w="9525">
            <a:noFill/>
            <a:miter lim="800000"/>
            <a:headEnd/>
            <a:tailEnd/>
          </a:ln>
        </p:spPr>
        <p:txBody>
          <a:bodyPr>
            <a:prstTxWarp prst="textNoShape">
              <a:avLst/>
            </a:prstTxWarp>
          </a:bodyPr>
          <a:lstStyle/>
          <a:p>
            <a:pPr algn="r"/>
            <a:fld id="{CC4427F7-C732-374E-90CB-A42182A5D773}" type="slidenum">
              <a:rPr lang="fr-FR" sz="1000">
                <a:latin typeface="Arial Narrow" charset="0"/>
              </a:rPr>
              <a:pPr algn="r"/>
              <a:t>21</a:t>
            </a:fld>
            <a:endParaRPr lang="fr-FR" sz="1000">
              <a:latin typeface="Arial Narrow" charset="0"/>
            </a:endParaRPr>
          </a:p>
        </p:txBody>
      </p:sp>
      <p:pic>
        <p:nvPicPr>
          <p:cNvPr id="71689" name="Picture 10" descr="EGIPSS-modele"/>
          <p:cNvPicPr>
            <a:picLocks noChangeAspect="1" noChangeArrowheads="1"/>
          </p:cNvPicPr>
          <p:nvPr/>
        </p:nvPicPr>
        <p:blipFill>
          <a:blip r:embed="rId2"/>
          <a:srcRect/>
          <a:stretch>
            <a:fillRect/>
          </a:stretch>
        </p:blipFill>
        <p:spPr bwMode="auto">
          <a:xfrm>
            <a:off x="2819400" y="2133600"/>
            <a:ext cx="3883025" cy="3898900"/>
          </a:xfrm>
          <a:prstGeom prst="rect">
            <a:avLst/>
          </a:prstGeom>
          <a:noFill/>
          <a:ln w="9525">
            <a:noFill/>
            <a:miter lim="800000"/>
            <a:headEnd/>
            <a:tailEnd/>
          </a:ln>
        </p:spPr>
      </p:pic>
      <p:sp>
        <p:nvSpPr>
          <p:cNvPr id="71690" name="Text Box 16"/>
          <p:cNvSpPr txBox="1">
            <a:spLocks noChangeArrowheads="1"/>
          </p:cNvSpPr>
          <p:nvPr/>
        </p:nvSpPr>
        <p:spPr bwMode="auto">
          <a:xfrm>
            <a:off x="414338" y="2327275"/>
            <a:ext cx="2152650" cy="396875"/>
          </a:xfrm>
          <a:prstGeom prst="rect">
            <a:avLst/>
          </a:prstGeom>
          <a:noFill/>
          <a:ln w="9525">
            <a:noFill/>
            <a:miter lim="800000"/>
            <a:headEnd/>
            <a:tailEnd/>
          </a:ln>
        </p:spPr>
        <p:txBody>
          <a:bodyPr>
            <a:prstTxWarp prst="textNoShape">
              <a:avLst/>
            </a:prstTxWarp>
            <a:spAutoFit/>
          </a:bodyPr>
          <a:lstStyle/>
          <a:p>
            <a:pPr algn="r">
              <a:spcBef>
                <a:spcPct val="50000"/>
              </a:spcBef>
            </a:pPr>
            <a:r>
              <a:rPr lang="fr-CA" sz="2000" b="1">
                <a:latin typeface="Verdana" charset="0"/>
              </a:rPr>
              <a:t>ADAPTATION</a:t>
            </a:r>
            <a:endParaRPr lang="fr-FR" sz="2000" b="1">
              <a:latin typeface="Verdana" charset="0"/>
            </a:endParaRPr>
          </a:p>
        </p:txBody>
      </p:sp>
      <p:sp>
        <p:nvSpPr>
          <p:cNvPr id="71691" name="Text Box 17"/>
          <p:cNvSpPr txBox="1">
            <a:spLocks noChangeArrowheads="1"/>
          </p:cNvSpPr>
          <p:nvPr/>
        </p:nvSpPr>
        <p:spPr bwMode="auto">
          <a:xfrm>
            <a:off x="6553200" y="2174875"/>
            <a:ext cx="1422400" cy="549275"/>
          </a:xfrm>
          <a:prstGeom prst="rect">
            <a:avLst/>
          </a:prstGeom>
          <a:noFill/>
          <a:ln w="9525">
            <a:noFill/>
            <a:miter lim="800000"/>
            <a:headEnd/>
            <a:tailEnd/>
          </a:ln>
        </p:spPr>
        <p:txBody>
          <a:bodyPr>
            <a:prstTxWarp prst="textNoShape">
              <a:avLst/>
            </a:prstTxWarp>
            <a:spAutoFit/>
          </a:bodyPr>
          <a:lstStyle/>
          <a:p>
            <a:pPr>
              <a:spcBef>
                <a:spcPct val="50000"/>
              </a:spcBef>
            </a:pPr>
            <a:r>
              <a:rPr lang="fr-CA" sz="1000" b="1">
                <a:solidFill>
                  <a:schemeClr val="bg2"/>
                </a:solidFill>
                <a:latin typeface="Verdana" charset="0"/>
              </a:rPr>
              <a:t>ATTEINTE DES</a:t>
            </a:r>
            <a:br>
              <a:rPr lang="fr-CA" sz="1000" b="1">
                <a:solidFill>
                  <a:schemeClr val="bg2"/>
                </a:solidFill>
                <a:latin typeface="Verdana" charset="0"/>
              </a:rPr>
            </a:br>
            <a:r>
              <a:rPr lang="fr-CA" sz="2000" b="1">
                <a:latin typeface="Verdana" charset="0"/>
              </a:rPr>
              <a:t>BUTS</a:t>
            </a:r>
            <a:endParaRPr lang="fr-FR" sz="2000" b="1">
              <a:latin typeface="Verdana" charset="0"/>
            </a:endParaRPr>
          </a:p>
        </p:txBody>
      </p:sp>
      <p:sp>
        <p:nvSpPr>
          <p:cNvPr id="71692" name="Text Box 18"/>
          <p:cNvSpPr txBox="1">
            <a:spLocks noChangeArrowheads="1"/>
          </p:cNvSpPr>
          <p:nvPr/>
        </p:nvSpPr>
        <p:spPr bwMode="auto">
          <a:xfrm>
            <a:off x="633413" y="4937125"/>
            <a:ext cx="2009775" cy="549275"/>
          </a:xfrm>
          <a:prstGeom prst="rect">
            <a:avLst/>
          </a:prstGeom>
          <a:noFill/>
          <a:ln w="9525">
            <a:noFill/>
            <a:miter lim="800000"/>
            <a:headEnd/>
            <a:tailEnd/>
          </a:ln>
        </p:spPr>
        <p:txBody>
          <a:bodyPr>
            <a:prstTxWarp prst="textNoShape">
              <a:avLst/>
            </a:prstTxWarp>
            <a:spAutoFit/>
          </a:bodyPr>
          <a:lstStyle/>
          <a:p>
            <a:pPr algn="r">
              <a:spcBef>
                <a:spcPct val="50000"/>
              </a:spcBef>
            </a:pPr>
            <a:r>
              <a:rPr lang="fr-CA" sz="1000" b="1">
                <a:solidFill>
                  <a:schemeClr val="bg2"/>
                </a:solidFill>
                <a:latin typeface="Verdana" charset="0"/>
              </a:rPr>
              <a:t>MAINTIEN DES</a:t>
            </a:r>
            <a:r>
              <a:rPr lang="fr-CA" sz="2800">
                <a:latin typeface="Arial" charset="0"/>
              </a:rPr>
              <a:t/>
            </a:r>
            <a:br>
              <a:rPr lang="fr-CA" sz="2800">
                <a:latin typeface="Arial" charset="0"/>
              </a:rPr>
            </a:br>
            <a:r>
              <a:rPr lang="fr-CA" sz="2000" b="1">
                <a:latin typeface="Verdana" charset="0"/>
              </a:rPr>
              <a:t>VALEURS</a:t>
            </a:r>
            <a:endParaRPr lang="fr-FR" sz="2000" b="1">
              <a:latin typeface="Verdana" charset="0"/>
            </a:endParaRPr>
          </a:p>
        </p:txBody>
      </p:sp>
      <p:sp>
        <p:nvSpPr>
          <p:cNvPr id="71693" name="Text Box 19"/>
          <p:cNvSpPr txBox="1">
            <a:spLocks noChangeArrowheads="1"/>
          </p:cNvSpPr>
          <p:nvPr/>
        </p:nvSpPr>
        <p:spPr bwMode="auto">
          <a:xfrm>
            <a:off x="6553200" y="5089525"/>
            <a:ext cx="2293938" cy="396875"/>
          </a:xfrm>
          <a:prstGeom prst="rect">
            <a:avLst/>
          </a:prstGeom>
          <a:noFill/>
          <a:ln w="9525">
            <a:noFill/>
            <a:miter lim="800000"/>
            <a:headEnd/>
            <a:tailEnd/>
          </a:ln>
        </p:spPr>
        <p:txBody>
          <a:bodyPr>
            <a:prstTxWarp prst="textNoShape">
              <a:avLst/>
            </a:prstTxWarp>
            <a:spAutoFit/>
          </a:bodyPr>
          <a:lstStyle/>
          <a:p>
            <a:pPr>
              <a:spcBef>
                <a:spcPct val="50000"/>
              </a:spcBef>
            </a:pPr>
            <a:r>
              <a:rPr lang="fr-CA" sz="2000" b="1">
                <a:latin typeface="Verdana" charset="0"/>
              </a:rPr>
              <a:t>PRODUCTION</a:t>
            </a:r>
            <a:endParaRPr lang="fr-FR" sz="2000" b="1">
              <a:latin typeface="Verdana"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457200" indent="-457200">
              <a:lnSpc>
                <a:spcPct val="90000"/>
              </a:lnSpc>
              <a:buAutoNum type="arabicPeriod"/>
            </a:pPr>
            <a:r>
              <a:rPr lang="fr-CA" sz="2800" b="1" dirty="0" smtClean="0">
                <a:solidFill>
                  <a:schemeClr val="bg2"/>
                </a:solidFill>
                <a:ea typeface="ＭＳ Ｐゴシック" charset="-128"/>
              </a:rPr>
              <a:t>Présentation de l’AQESSS</a:t>
            </a:r>
          </a:p>
          <a:p>
            <a:pPr marL="457200" indent="-457200">
              <a:lnSpc>
                <a:spcPct val="90000"/>
              </a:lnSpc>
              <a:buAutoNum type="arabicPeriod"/>
            </a:pPr>
            <a:r>
              <a:rPr lang="fr-CA" sz="2800" b="1" dirty="0" smtClean="0">
                <a:solidFill>
                  <a:schemeClr val="bg2"/>
                </a:solidFill>
                <a:ea typeface="ＭＳ Ｐゴシック" charset="-128"/>
              </a:rPr>
              <a:t>La démarche d’implantation du système d’évaluation</a:t>
            </a:r>
          </a:p>
          <a:p>
            <a:pPr marL="457200" indent="-457200">
              <a:lnSpc>
                <a:spcPct val="90000"/>
              </a:lnSpc>
              <a:buAutoNum type="arabicPeriod"/>
            </a:pPr>
            <a:r>
              <a:rPr lang="fr-CA" sz="2800" b="1" dirty="0" smtClean="0">
                <a:solidFill>
                  <a:schemeClr val="bg2"/>
                </a:solidFill>
                <a:ea typeface="ＭＳ Ｐゴシック" charset="-128"/>
              </a:rPr>
              <a:t>Quelques exemples de résultats</a:t>
            </a:r>
          </a:p>
          <a:p>
            <a:pPr marL="457200" indent="-457200">
              <a:lnSpc>
                <a:spcPct val="90000"/>
              </a:lnSpc>
              <a:buAutoNum type="arabicPeriod"/>
            </a:pPr>
            <a:r>
              <a:rPr lang="fr-CA" sz="2800" b="1" dirty="0" smtClean="0">
                <a:solidFill>
                  <a:schemeClr val="accent3"/>
                </a:solidFill>
                <a:ea typeface="ＭＳ Ｐゴシック" charset="-128"/>
              </a:rPr>
              <a:t>Bilan de la phase I: Les enjeux et améliorations nécessaires</a:t>
            </a:r>
          </a:p>
          <a:p>
            <a:pPr marL="228600" indent="-228600">
              <a:lnSpc>
                <a:spcPct val="90000"/>
              </a:lnSpc>
            </a:pPr>
            <a:endParaRPr lang="fr-FR" dirty="0"/>
          </a:p>
        </p:txBody>
      </p:sp>
      <p:sp>
        <p:nvSpPr>
          <p:cNvPr id="3" name="Titre 2"/>
          <p:cNvSpPr>
            <a:spLocks noGrp="1"/>
          </p:cNvSpPr>
          <p:nvPr>
            <p:ph type="title"/>
          </p:nvPr>
        </p:nvSpPr>
        <p:spPr/>
        <p:txBody>
          <a:bodyPr/>
          <a:lstStyle/>
          <a:p>
            <a:r>
              <a:rPr lang="fr-CA" dirty="0" smtClean="0">
                <a:solidFill>
                  <a:schemeClr val="accent2"/>
                </a:solidFill>
                <a:latin typeface="Arial" charset="0"/>
                <a:cs typeface="Arial" charset="0"/>
              </a:rPr>
              <a:t>Plan de ma présentation</a:t>
            </a:r>
            <a:endParaRPr lang="fr-FR" sz="1400" dirty="0">
              <a:solidFill>
                <a:schemeClr val="accent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Titre 1"/>
          <p:cNvSpPr>
            <a:spLocks noGrp="1"/>
          </p:cNvSpPr>
          <p:nvPr>
            <p:ph type="title"/>
          </p:nvPr>
        </p:nvSpPr>
        <p:spPr>
          <a:xfrm>
            <a:off x="1060450" y="-209550"/>
            <a:ext cx="7772400" cy="1143000"/>
          </a:xfrm>
        </p:spPr>
        <p:txBody>
          <a:bodyPr/>
          <a:lstStyle/>
          <a:p>
            <a:r>
              <a:rPr lang="fr-FR" dirty="0" smtClean="0">
                <a:ea typeface="ＭＳ Ｐゴシック" charset="-128"/>
                <a:cs typeface="ＭＳ Ｐゴシック" charset="-128"/>
              </a:rPr>
              <a:t>Conclusion générale </a:t>
            </a:r>
            <a:r>
              <a:rPr lang="fr-FR" sz="2400" dirty="0" smtClean="0">
                <a:ea typeface="ＭＳ Ｐゴシック" charset="-128"/>
                <a:cs typeface="ＭＳ Ｐゴシック" charset="-128"/>
              </a:rPr>
              <a:t>(phase I)</a:t>
            </a:r>
          </a:p>
        </p:txBody>
      </p:sp>
      <p:sp>
        <p:nvSpPr>
          <p:cNvPr id="172035" name="Espace réservé du contenu 2"/>
          <p:cNvSpPr>
            <a:spLocks noGrp="1"/>
          </p:cNvSpPr>
          <p:nvPr>
            <p:ph idx="1"/>
          </p:nvPr>
        </p:nvSpPr>
        <p:spPr>
          <a:xfrm>
            <a:off x="1143000" y="1404938"/>
            <a:ext cx="7772400" cy="4114800"/>
          </a:xfrm>
        </p:spPr>
        <p:txBody>
          <a:bodyPr/>
          <a:lstStyle/>
          <a:p>
            <a:r>
              <a:rPr lang="fr-FR" dirty="0" smtClean="0">
                <a:ea typeface="ＭＳ Ｐゴシック" charset="-128"/>
                <a:cs typeface="ＭＳ Ｐゴシック" charset="-128"/>
              </a:rPr>
              <a:t>Faisable</a:t>
            </a:r>
          </a:p>
          <a:p>
            <a:r>
              <a:rPr lang="fr-FR" dirty="0" smtClean="0">
                <a:ea typeface="ＭＳ Ｐゴシック" charset="-128"/>
                <a:cs typeface="ＭＳ Ｐゴシック" charset="-128"/>
              </a:rPr>
              <a:t>Permis de définir la performance d’une manière uniforme dans les établissements membres</a:t>
            </a:r>
          </a:p>
          <a:p>
            <a:r>
              <a:rPr lang="fr-FR" dirty="0" smtClean="0">
                <a:ea typeface="ＭＳ Ｐゴシック" charset="-128"/>
                <a:cs typeface="ＭＳ Ｐゴシック" charset="-128"/>
              </a:rPr>
              <a:t>diagnostique préliminaire semble corroborer perceptions partagées en utilisant méthodologie robuste et réplicable</a:t>
            </a:r>
          </a:p>
          <a:p>
            <a:r>
              <a:rPr lang="fr-FR" dirty="0" smtClean="0">
                <a:ea typeface="ＭＳ Ｐゴシック" charset="-128"/>
                <a:cs typeface="ＭＳ Ｐゴシック" charset="-128"/>
              </a:rPr>
              <a:t>fournit des données probantes potentiellement utilisables dans la gouverne et la gestion des établissements</a:t>
            </a:r>
          </a:p>
          <a:p>
            <a:r>
              <a:rPr lang="fr-FR" dirty="0" smtClean="0">
                <a:ea typeface="ＭＳ Ｐゴシック" charset="-128"/>
                <a:cs typeface="ＭＳ Ｐゴシック" charset="-128"/>
              </a:rPr>
              <a:t>Décision des membres de poursuivre avec une phase II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2133600"/>
            <a:ext cx="8229600" cy="4389120"/>
          </a:xfrm>
        </p:spPr>
        <p:txBody>
          <a:bodyPr/>
          <a:lstStyle/>
          <a:p>
            <a:pPr marL="228600" indent="-228600">
              <a:lnSpc>
                <a:spcPct val="90000"/>
              </a:lnSpc>
              <a:buFont typeface="Wingdings" charset="2"/>
              <a:buChar char=""/>
            </a:pPr>
            <a:r>
              <a:rPr lang="fr-CA" sz="2800" dirty="0" smtClean="0">
                <a:ea typeface="ＭＳ Ｐゴシック" charset="-128"/>
              </a:rPr>
              <a:t>1. Définir la performance de manière rigoureuse et mobilisatrice pour les établissements; </a:t>
            </a:r>
          </a:p>
          <a:p>
            <a:pPr marL="868680" lvl="2" indent="-228600">
              <a:lnSpc>
                <a:spcPct val="90000"/>
              </a:lnSpc>
            </a:pPr>
            <a:r>
              <a:rPr lang="fr-CA" sz="1500" dirty="0" smtClean="0">
                <a:solidFill>
                  <a:srgbClr val="00BBB4"/>
                </a:solidFill>
                <a:ea typeface="ＭＳ Ｐゴシック" charset="-128"/>
              </a:rPr>
              <a:t>consensus émergent</a:t>
            </a:r>
          </a:p>
          <a:p>
            <a:pPr marL="868680" lvl="2" indent="-228600">
              <a:lnSpc>
                <a:spcPct val="90000"/>
              </a:lnSpc>
            </a:pPr>
            <a:r>
              <a:rPr lang="fr-CA" sz="1500" dirty="0" smtClean="0">
                <a:solidFill>
                  <a:srgbClr val="00BBB4"/>
                </a:solidFill>
              </a:rPr>
              <a:t>reconnaissance de la complexité et des tensions que le gestionnaires vivent quotidiennement</a:t>
            </a:r>
          </a:p>
          <a:p>
            <a:pPr marL="868680" lvl="2" indent="-228600">
              <a:lnSpc>
                <a:spcPct val="90000"/>
              </a:lnSpc>
            </a:pPr>
            <a:r>
              <a:rPr lang="fr-CA" sz="1500" dirty="0" smtClean="0">
                <a:solidFill>
                  <a:srgbClr val="00BBB4"/>
                </a:solidFill>
                <a:ea typeface="ＭＳ Ｐゴシック" charset="-128"/>
              </a:rPr>
              <a:t>Intégration des démarches parallèles  </a:t>
            </a:r>
          </a:p>
          <a:p>
            <a:pPr marL="868680" lvl="2" indent="-228600">
              <a:lnSpc>
                <a:spcPct val="90000"/>
              </a:lnSpc>
            </a:pPr>
            <a:r>
              <a:rPr lang="fr-CA" sz="1500" dirty="0" smtClean="0">
                <a:solidFill>
                  <a:srgbClr val="00BBB4"/>
                </a:solidFill>
                <a:ea typeface="ＭＳ Ｐゴシック" charset="-128"/>
              </a:rPr>
              <a:t>Communication entre les différentes logiques professionnelles: langage commun</a:t>
            </a:r>
          </a:p>
          <a:p>
            <a:pPr marL="228600" indent="-228600">
              <a:lnSpc>
                <a:spcPct val="90000"/>
              </a:lnSpc>
              <a:buFont typeface="Wingdings" charset="2"/>
              <a:buChar char=""/>
            </a:pPr>
            <a:r>
              <a:rPr lang="fr-CA" sz="2800" dirty="0" smtClean="0">
                <a:ea typeface="ＭＳ Ｐゴシック" charset="-128"/>
              </a:rPr>
              <a:t> 2. Développer des outils pour soutenir les établissements dans l’amélioration continue de leur performance ;</a:t>
            </a:r>
          </a:p>
          <a:p>
            <a:pPr marL="868680" lvl="2" indent="-228600">
              <a:lnSpc>
                <a:spcPct val="90000"/>
              </a:lnSpc>
            </a:pPr>
            <a:r>
              <a:rPr lang="fr-CA" sz="1500" dirty="0" smtClean="0">
                <a:solidFill>
                  <a:srgbClr val="00BBB4"/>
                </a:solidFill>
                <a:ea typeface="ＭＳ Ｐゴシック" charset="-128"/>
              </a:rPr>
              <a:t>Développement d’outils spécifiques établir un diagnostic organisationnel  partagé dans l’organisation</a:t>
            </a:r>
            <a:endParaRPr lang="fr-CA" sz="1500" dirty="0" smtClean="0">
              <a:ea typeface="ＭＳ Ｐゴシック" charset="-128"/>
            </a:endParaRPr>
          </a:p>
          <a:p>
            <a:pPr marL="868680" lvl="2" indent="-228600">
              <a:lnSpc>
                <a:spcPct val="90000"/>
              </a:lnSpc>
            </a:pPr>
            <a:r>
              <a:rPr lang="fr-CA" sz="1500" dirty="0" smtClean="0">
                <a:solidFill>
                  <a:srgbClr val="00BBB4"/>
                </a:solidFill>
                <a:ea typeface="ＭＳ Ｐゴシック" charset="-128"/>
              </a:rPr>
              <a:t>Cible d’amélioration sont identifiables </a:t>
            </a:r>
          </a:p>
          <a:p>
            <a:pPr marL="868680" lvl="2" indent="-228600">
              <a:lnSpc>
                <a:spcPct val="90000"/>
              </a:lnSpc>
            </a:pPr>
            <a:r>
              <a:rPr lang="fr-CA" sz="1500" dirty="0" smtClean="0">
                <a:solidFill>
                  <a:srgbClr val="00BBB4"/>
                </a:solidFill>
                <a:ea typeface="ＭＳ Ｐゴシック" charset="-128"/>
              </a:rPr>
              <a:t>Besoin de formation des équipes de gestion et des conseil d’administration des établissements</a:t>
            </a:r>
          </a:p>
        </p:txBody>
      </p:sp>
      <p:sp>
        <p:nvSpPr>
          <p:cNvPr id="3" name="Titre 2"/>
          <p:cNvSpPr>
            <a:spLocks noGrp="1"/>
          </p:cNvSpPr>
          <p:nvPr>
            <p:ph type="title"/>
          </p:nvPr>
        </p:nvSpPr>
        <p:spPr>
          <a:xfrm>
            <a:off x="457200" y="381000"/>
            <a:ext cx="8229600" cy="1143000"/>
          </a:xfrm>
        </p:spPr>
        <p:txBody>
          <a:bodyPr/>
          <a:lstStyle/>
          <a:p>
            <a:r>
              <a:rPr lang="fr-CA" dirty="0" smtClean="0">
                <a:solidFill>
                  <a:srgbClr val="00BBB4"/>
                </a:solidFill>
                <a:latin typeface="Arial" charset="0"/>
                <a:cs typeface="Arial" charset="0"/>
              </a:rPr>
              <a:t>Les objectifs de l’AQESSS au début de la démarche?</a:t>
            </a:r>
            <a:endParaRPr lang="fr-FR" dirty="0">
              <a:solidFill>
                <a:srgbClr val="00BBB4"/>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2133600"/>
            <a:ext cx="8229600" cy="4389120"/>
          </a:xfrm>
        </p:spPr>
        <p:txBody>
          <a:bodyPr/>
          <a:lstStyle/>
          <a:p>
            <a:pPr marL="228600" indent="-228600">
              <a:lnSpc>
                <a:spcPct val="90000"/>
              </a:lnSpc>
              <a:buNone/>
            </a:pPr>
            <a:r>
              <a:rPr lang="fr-CA" sz="2800" dirty="0" smtClean="0">
                <a:ea typeface="ＭＳ Ｐゴシック" charset="-128"/>
              </a:rPr>
              <a:t>3. Témoigner avec transparence devant la population. </a:t>
            </a:r>
          </a:p>
          <a:p>
            <a:pPr marL="868680" lvl="2" indent="-228600">
              <a:lnSpc>
                <a:spcPct val="90000"/>
              </a:lnSpc>
            </a:pPr>
            <a:r>
              <a:rPr lang="fr-CA" dirty="0" smtClean="0">
                <a:solidFill>
                  <a:schemeClr val="accent2"/>
                </a:solidFill>
                <a:ea typeface="ＭＳ Ｐゴシック" charset="-128"/>
              </a:rPr>
              <a:t>Résultats sont disponibles : aucune diffusion dans le public</a:t>
            </a:r>
          </a:p>
          <a:p>
            <a:pPr marL="868680" lvl="2" indent="-228600">
              <a:lnSpc>
                <a:spcPct val="90000"/>
              </a:lnSpc>
            </a:pPr>
            <a:r>
              <a:rPr lang="fr-CA" dirty="0" smtClean="0">
                <a:solidFill>
                  <a:schemeClr val="accent2"/>
                </a:solidFill>
                <a:ea typeface="ＭＳ Ｐゴシック" charset="-128"/>
              </a:rPr>
              <a:t>Appropriation par les établissements nécessaire au préalable</a:t>
            </a:r>
          </a:p>
          <a:p>
            <a:pPr marL="868680" lvl="2" indent="-228600">
              <a:lnSpc>
                <a:spcPct val="90000"/>
              </a:lnSpc>
            </a:pPr>
            <a:r>
              <a:rPr lang="fr-CA" dirty="0" smtClean="0">
                <a:solidFill>
                  <a:schemeClr val="accent2"/>
                </a:solidFill>
                <a:ea typeface="ＭＳ Ｐゴシック" charset="-128"/>
              </a:rPr>
              <a:t>Défis communicationnel pour provoquer des débats démocratiques</a:t>
            </a:r>
          </a:p>
          <a:p>
            <a:pPr marL="868680" lvl="2" indent="-228600">
              <a:lnSpc>
                <a:spcPct val="90000"/>
              </a:lnSpc>
            </a:pPr>
            <a:r>
              <a:rPr lang="fr-CA" dirty="0" smtClean="0">
                <a:solidFill>
                  <a:schemeClr val="accent2"/>
                </a:solidFill>
                <a:ea typeface="ＭＳ Ｐゴシック" charset="-128"/>
              </a:rPr>
              <a:t>À venir cet hiver lors de la phase II</a:t>
            </a:r>
          </a:p>
          <a:p>
            <a:pPr marL="868680" lvl="2" indent="-228600">
              <a:lnSpc>
                <a:spcPct val="90000"/>
              </a:lnSpc>
            </a:pPr>
            <a:endParaRPr lang="fr-CA" dirty="0" smtClean="0">
              <a:ea typeface="ＭＳ Ｐゴシック" charset="-128"/>
            </a:endParaRPr>
          </a:p>
        </p:txBody>
      </p:sp>
      <p:sp>
        <p:nvSpPr>
          <p:cNvPr id="3" name="Titre 2"/>
          <p:cNvSpPr>
            <a:spLocks noGrp="1"/>
          </p:cNvSpPr>
          <p:nvPr>
            <p:ph type="title"/>
          </p:nvPr>
        </p:nvSpPr>
        <p:spPr>
          <a:xfrm>
            <a:off x="457200" y="838200"/>
            <a:ext cx="8229600" cy="1143000"/>
          </a:xfrm>
        </p:spPr>
        <p:txBody>
          <a:bodyPr/>
          <a:lstStyle/>
          <a:p>
            <a:r>
              <a:rPr lang="fr-CA" dirty="0" smtClean="0">
                <a:solidFill>
                  <a:srgbClr val="00BBB4"/>
                </a:solidFill>
                <a:latin typeface="Arial" charset="0"/>
                <a:cs typeface="Arial" charset="0"/>
              </a:rPr>
              <a:t>Les objectifs de l’AQESSS au début de la démarche?</a:t>
            </a:r>
            <a:endParaRPr lang="fr-FR" dirty="0">
              <a:solidFill>
                <a:srgbClr val="00BBB4"/>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algn="ctr">
              <a:buNone/>
            </a:pPr>
            <a:r>
              <a:rPr lang="fr-FR" sz="4800" b="1" dirty="0" smtClean="0">
                <a:latin typeface="Handwriting - Dakota"/>
                <a:cs typeface="Handwriting - Dakota"/>
              </a:rPr>
              <a:t>Merci de votre attention</a:t>
            </a:r>
            <a:endParaRPr lang="fr-FR" sz="4800" b="1" dirty="0">
              <a:latin typeface="Handwriting - Dakota"/>
              <a:cs typeface="Handwriting - Dakot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533400" y="-228600"/>
            <a:ext cx="10134600" cy="1143000"/>
          </a:xfrm>
        </p:spPr>
        <p:txBody>
          <a:bodyPr/>
          <a:lstStyle/>
          <a:p>
            <a:pPr eaLnBrk="1" hangingPunct="1"/>
            <a:r>
              <a:rPr lang="fr-CA" sz="2000" dirty="0" smtClean="0">
                <a:ea typeface="ＭＳ Ｐゴシック" charset="-128"/>
                <a:cs typeface="ＭＳ Ｐゴシック" charset="-128"/>
              </a:rPr>
              <a:t>Est-ce utile pour améliorer la performance des établissements</a:t>
            </a:r>
            <a:r>
              <a:rPr lang="fr-FR" sz="2000" dirty="0" smtClean="0">
                <a:ea typeface="ＭＳ Ｐゴシック" charset="-128"/>
                <a:cs typeface="ＭＳ Ｐゴシック" charset="-128"/>
              </a:rPr>
              <a:t> ?</a:t>
            </a:r>
            <a:endParaRPr lang="fr-FR" sz="2000" dirty="0">
              <a:ea typeface="ＭＳ Ｐゴシック" charset="-128"/>
              <a:cs typeface="ＭＳ Ｐゴシック" charset="-128"/>
            </a:endParaRPr>
          </a:p>
        </p:txBody>
      </p:sp>
      <p:sp>
        <p:nvSpPr>
          <p:cNvPr id="446468" name="Text Box 4"/>
          <p:cNvSpPr txBox="1">
            <a:spLocks noChangeArrowheads="1"/>
          </p:cNvSpPr>
          <p:nvPr/>
        </p:nvSpPr>
        <p:spPr bwMode="auto">
          <a:xfrm>
            <a:off x="6372225" y="1282700"/>
            <a:ext cx="2332038" cy="4893648"/>
          </a:xfrm>
          <a:prstGeom prst="rect">
            <a:avLst/>
          </a:prstGeom>
          <a:noFill/>
          <a:ln w="9525">
            <a:noFill/>
            <a:miter lim="800000"/>
            <a:headEnd/>
            <a:tailEnd/>
          </a:ln>
        </p:spPr>
        <p:txBody>
          <a:bodyPr>
            <a:prstTxWarp prst="textNoShape">
              <a:avLst/>
            </a:prstTxWarp>
            <a:spAutoFit/>
          </a:bodyPr>
          <a:lstStyle/>
          <a:p>
            <a:pPr algn="l">
              <a:spcBef>
                <a:spcPct val="50000"/>
              </a:spcBef>
            </a:pPr>
            <a:r>
              <a:rPr lang="fr-CA" sz="1600" b="1" i="1" dirty="0">
                <a:solidFill>
                  <a:schemeClr val="hlink"/>
                </a:solidFill>
              </a:rPr>
              <a:t>On veut que ....</a:t>
            </a:r>
          </a:p>
          <a:p>
            <a:pPr marL="290513" lvl="1" indent="-176213" algn="l">
              <a:spcBef>
                <a:spcPct val="50000"/>
              </a:spcBef>
              <a:buFontTx/>
              <a:buChar char="•"/>
            </a:pPr>
            <a:r>
              <a:rPr lang="fr-CA" sz="1600" b="1" dirty="0">
                <a:solidFill>
                  <a:schemeClr val="accent2"/>
                </a:solidFill>
              </a:rPr>
              <a:t>les soins soient ...</a:t>
            </a:r>
          </a:p>
          <a:p>
            <a:pPr marL="569913" lvl="2" indent="-117475" algn="l">
              <a:spcBef>
                <a:spcPct val="20000"/>
              </a:spcBef>
              <a:buFontTx/>
              <a:buChar char="•"/>
            </a:pPr>
            <a:r>
              <a:rPr lang="fr-CA" sz="1600" b="1" dirty="0">
                <a:solidFill>
                  <a:schemeClr val="accent2"/>
                </a:solidFill>
              </a:rPr>
              <a:t>efficaces</a:t>
            </a:r>
          </a:p>
          <a:p>
            <a:pPr marL="569913" lvl="2" indent="-117475" algn="l">
              <a:spcBef>
                <a:spcPct val="20000"/>
              </a:spcBef>
              <a:buFontTx/>
              <a:buChar char="•"/>
            </a:pPr>
            <a:r>
              <a:rPr lang="fr-CA" sz="1600" b="1" dirty="0">
                <a:solidFill>
                  <a:schemeClr val="accent2"/>
                </a:solidFill>
              </a:rPr>
              <a:t>sécuritaires</a:t>
            </a:r>
          </a:p>
          <a:p>
            <a:pPr marL="569913" lvl="2" indent="-117475" algn="l">
              <a:spcBef>
                <a:spcPct val="20000"/>
              </a:spcBef>
              <a:buFontTx/>
              <a:buChar char="•"/>
            </a:pPr>
            <a:r>
              <a:rPr lang="fr-CA" sz="1600" b="1" dirty="0">
                <a:solidFill>
                  <a:schemeClr val="accent2"/>
                </a:solidFill>
              </a:rPr>
              <a:t>de bonne qualité</a:t>
            </a:r>
          </a:p>
          <a:p>
            <a:pPr marL="569913" lvl="2" indent="-117475" algn="l">
              <a:spcBef>
                <a:spcPct val="20000"/>
              </a:spcBef>
              <a:buFontTx/>
              <a:buChar char="•"/>
            </a:pPr>
            <a:r>
              <a:rPr lang="fr-CA" sz="1600" b="1" dirty="0">
                <a:solidFill>
                  <a:schemeClr val="accent2"/>
                </a:solidFill>
              </a:rPr>
              <a:t>efficients</a:t>
            </a:r>
          </a:p>
          <a:p>
            <a:pPr marL="569913" lvl="2" indent="-117475" algn="l">
              <a:spcBef>
                <a:spcPct val="20000"/>
              </a:spcBef>
              <a:buFontTx/>
              <a:buChar char="•"/>
            </a:pPr>
            <a:r>
              <a:rPr lang="fr-CA" sz="1600" b="1" dirty="0">
                <a:solidFill>
                  <a:schemeClr val="accent2"/>
                </a:solidFill>
              </a:rPr>
              <a:t>équitables</a:t>
            </a:r>
            <a:br>
              <a:rPr lang="fr-CA" sz="1600" b="1" dirty="0">
                <a:solidFill>
                  <a:schemeClr val="accent2"/>
                </a:solidFill>
              </a:rPr>
            </a:br>
            <a:r>
              <a:rPr lang="fr-CA" sz="1600" b="1" dirty="0">
                <a:solidFill>
                  <a:schemeClr val="accent2"/>
                </a:solidFill>
              </a:rPr>
              <a:t/>
            </a:r>
            <a:br>
              <a:rPr lang="fr-CA" sz="1600" b="1" dirty="0">
                <a:solidFill>
                  <a:schemeClr val="accent2"/>
                </a:solidFill>
              </a:rPr>
            </a:br>
            <a:r>
              <a:rPr lang="fr-CA" sz="1600" b="1" dirty="0">
                <a:solidFill>
                  <a:schemeClr val="accent2"/>
                </a:solidFill>
              </a:rPr>
              <a:t/>
            </a:r>
            <a:br>
              <a:rPr lang="fr-CA" sz="1600" b="1" dirty="0">
                <a:solidFill>
                  <a:schemeClr val="accent2"/>
                </a:solidFill>
              </a:rPr>
            </a:br>
            <a:endParaRPr lang="fr-CA" sz="1600" b="1" dirty="0">
              <a:solidFill>
                <a:schemeClr val="accent2"/>
              </a:solidFill>
            </a:endParaRPr>
          </a:p>
          <a:p>
            <a:pPr marL="290513" lvl="1" indent="-176213" algn="l">
              <a:spcBef>
                <a:spcPct val="50000"/>
              </a:spcBef>
              <a:buFontTx/>
              <a:buChar char="•"/>
            </a:pPr>
            <a:r>
              <a:rPr lang="fr-CA" sz="1600" b="1" dirty="0">
                <a:solidFill>
                  <a:schemeClr val="accent2"/>
                </a:solidFill>
              </a:rPr>
              <a:t>les employés soient satisfaits de leurs conditions et de leur milieu de travail.</a:t>
            </a:r>
          </a:p>
          <a:p>
            <a:pPr marL="290513" lvl="1" indent="-176213" algn="l">
              <a:spcBef>
                <a:spcPct val="20000"/>
              </a:spcBef>
            </a:pPr>
            <a:endParaRPr lang="fr-FR" sz="1600" b="1" dirty="0">
              <a:solidFill>
                <a:schemeClr val="accent2"/>
              </a:solidFill>
            </a:endParaRPr>
          </a:p>
        </p:txBody>
      </p:sp>
      <p:grpSp>
        <p:nvGrpSpPr>
          <p:cNvPr id="2" name="Group 9"/>
          <p:cNvGrpSpPr>
            <a:grpSpLocks/>
          </p:cNvGrpSpPr>
          <p:nvPr/>
        </p:nvGrpSpPr>
        <p:grpSpPr bwMode="auto">
          <a:xfrm>
            <a:off x="3979863" y="1922463"/>
            <a:ext cx="2081212" cy="3263900"/>
            <a:chOff x="2507" y="1211"/>
            <a:chExt cx="1311" cy="2056"/>
          </a:xfrm>
        </p:grpSpPr>
        <p:sp>
          <p:nvSpPr>
            <p:cNvPr id="144392" name="Text Box 6"/>
            <p:cNvSpPr txBox="1">
              <a:spLocks noChangeArrowheads="1"/>
            </p:cNvSpPr>
            <p:nvPr/>
          </p:nvSpPr>
          <p:spPr bwMode="auto">
            <a:xfrm>
              <a:off x="2507" y="1211"/>
              <a:ext cx="1063" cy="828"/>
            </a:xfrm>
            <a:prstGeom prst="rect">
              <a:avLst/>
            </a:prstGeom>
            <a:noFill/>
            <a:ln w="9525">
              <a:noFill/>
              <a:miter lim="800000"/>
              <a:headEnd/>
              <a:tailEnd/>
            </a:ln>
          </p:spPr>
          <p:txBody>
            <a:bodyPr>
              <a:prstTxWarp prst="textNoShape">
                <a:avLst/>
              </a:prstTxWarp>
              <a:spAutoFit/>
            </a:bodyPr>
            <a:lstStyle/>
            <a:p>
              <a:pPr algn="l">
                <a:spcBef>
                  <a:spcPct val="50000"/>
                </a:spcBef>
              </a:pPr>
              <a:r>
                <a:rPr lang="fr-CA" sz="1600" b="1" dirty="0">
                  <a:solidFill>
                    <a:schemeClr val="accent2"/>
                  </a:solidFill>
                </a:rPr>
                <a:t>Les décisions doivent reposer sur l’information, l’évidence et les connaissances.</a:t>
              </a:r>
              <a:endParaRPr lang="fr-FR" sz="1600" b="1" dirty="0">
                <a:solidFill>
                  <a:schemeClr val="accent2"/>
                </a:solidFill>
              </a:endParaRPr>
            </a:p>
          </p:txBody>
        </p:sp>
        <p:sp>
          <p:nvSpPr>
            <p:cNvPr id="144393" name="Text Box 7"/>
            <p:cNvSpPr txBox="1">
              <a:spLocks noChangeArrowheads="1"/>
            </p:cNvSpPr>
            <p:nvPr/>
          </p:nvSpPr>
          <p:spPr bwMode="auto">
            <a:xfrm>
              <a:off x="2507" y="2747"/>
              <a:ext cx="1311" cy="520"/>
            </a:xfrm>
            <a:prstGeom prst="rect">
              <a:avLst/>
            </a:prstGeom>
            <a:noFill/>
            <a:ln w="9525">
              <a:noFill/>
              <a:miter lim="800000"/>
              <a:headEnd/>
              <a:tailEnd/>
            </a:ln>
          </p:spPr>
          <p:txBody>
            <a:bodyPr>
              <a:prstTxWarp prst="textNoShape">
                <a:avLst/>
              </a:prstTxWarp>
              <a:spAutoFit/>
            </a:bodyPr>
            <a:lstStyle/>
            <a:p>
              <a:pPr algn="l">
                <a:spcBef>
                  <a:spcPct val="50000"/>
                </a:spcBef>
              </a:pPr>
              <a:r>
                <a:rPr lang="fr-CA" sz="1600" b="1" dirty="0">
                  <a:solidFill>
                    <a:schemeClr val="accent2"/>
                  </a:solidFill>
                </a:rPr>
                <a:t>Les praticiens doivent être habiletés à faire des changements.</a:t>
              </a:r>
              <a:endParaRPr lang="fr-FR" sz="1600" b="1" dirty="0">
                <a:solidFill>
                  <a:schemeClr val="accent2"/>
                </a:solidFill>
              </a:endParaRPr>
            </a:p>
          </p:txBody>
        </p:sp>
      </p:grpSp>
      <p:sp>
        <p:nvSpPr>
          <p:cNvPr id="446472" name="Text Box 8"/>
          <p:cNvSpPr txBox="1">
            <a:spLocks noChangeArrowheads="1"/>
          </p:cNvSpPr>
          <p:nvPr/>
        </p:nvSpPr>
        <p:spPr bwMode="auto">
          <a:xfrm>
            <a:off x="304800" y="838200"/>
            <a:ext cx="3886200" cy="5410712"/>
          </a:xfrm>
          <a:prstGeom prst="rect">
            <a:avLst/>
          </a:prstGeom>
          <a:noFill/>
          <a:ln w="9525">
            <a:noFill/>
            <a:miter lim="800000"/>
            <a:headEnd/>
            <a:tailEnd/>
          </a:ln>
        </p:spPr>
        <p:txBody>
          <a:bodyPr wrap="square">
            <a:prstTxWarp prst="textNoShape">
              <a:avLst/>
            </a:prstTxWarp>
            <a:spAutoFit/>
          </a:bodyPr>
          <a:lstStyle/>
          <a:p>
            <a:pPr algn="l">
              <a:spcBef>
                <a:spcPct val="20000"/>
              </a:spcBef>
            </a:pPr>
            <a:r>
              <a:rPr lang="fr-CA" sz="1600" b="1" i="1" dirty="0">
                <a:solidFill>
                  <a:schemeClr val="hlink"/>
                </a:solidFill>
              </a:rPr>
              <a:t>On doit agir à la fois ...</a:t>
            </a:r>
          </a:p>
          <a:p>
            <a:pPr marL="234950" lvl="1" indent="-117475" algn="l">
              <a:spcBef>
                <a:spcPct val="20000"/>
              </a:spcBef>
              <a:buFontTx/>
              <a:buChar char="•"/>
            </a:pPr>
            <a:r>
              <a:rPr lang="fr-CA" sz="1600" b="1" dirty="0">
                <a:solidFill>
                  <a:schemeClr val="accent2"/>
                </a:solidFill>
              </a:rPr>
              <a:t>sur la </a:t>
            </a:r>
            <a:r>
              <a:rPr lang="fr-CA" sz="1600" b="1" dirty="0">
                <a:solidFill>
                  <a:schemeClr val="hlink"/>
                </a:solidFill>
              </a:rPr>
              <a:t>stratégie</a:t>
            </a:r>
            <a:r>
              <a:rPr lang="fr-CA" sz="1600" b="1" dirty="0">
                <a:solidFill>
                  <a:schemeClr val="accent2"/>
                </a:solidFill>
              </a:rPr>
              <a:t> : en facilitant le choix de priorités;</a:t>
            </a:r>
          </a:p>
          <a:p>
            <a:pPr marL="234950" lvl="1" indent="-117475" algn="l">
              <a:spcBef>
                <a:spcPct val="20000"/>
              </a:spcBef>
              <a:buFontTx/>
              <a:buChar char="•"/>
            </a:pPr>
            <a:r>
              <a:rPr lang="fr-CA" sz="1600" b="1" dirty="0">
                <a:solidFill>
                  <a:schemeClr val="accent2"/>
                </a:solidFill>
              </a:rPr>
              <a:t>sur la </a:t>
            </a:r>
            <a:r>
              <a:rPr lang="fr-CA" sz="1600" b="1" dirty="0">
                <a:solidFill>
                  <a:schemeClr val="hlink"/>
                </a:solidFill>
              </a:rPr>
              <a:t>culture</a:t>
            </a:r>
            <a:r>
              <a:rPr lang="fr-CA" sz="1600" b="1" dirty="0">
                <a:solidFill>
                  <a:schemeClr val="accent2"/>
                </a:solidFill>
              </a:rPr>
              <a:t> : en mettant de l’avant des valeurs de qualité et d’amélioration : </a:t>
            </a:r>
          </a:p>
          <a:p>
            <a:pPr marL="574675" lvl="2" indent="-117475" algn="l">
              <a:spcBef>
                <a:spcPct val="20000"/>
              </a:spcBef>
              <a:buFontTx/>
              <a:buChar char="•"/>
            </a:pPr>
            <a:r>
              <a:rPr lang="fr-CA" sz="1600" b="1" dirty="0">
                <a:solidFill>
                  <a:schemeClr val="accent2"/>
                </a:solidFill>
              </a:rPr>
              <a:t>adaptabilité et flexibilité</a:t>
            </a:r>
          </a:p>
          <a:p>
            <a:pPr marL="574675" lvl="2" indent="-117475" algn="l">
              <a:spcBef>
                <a:spcPct val="20000"/>
              </a:spcBef>
              <a:buFontTx/>
              <a:buChar char="•"/>
            </a:pPr>
            <a:r>
              <a:rPr lang="fr-CA" sz="1600" b="1" dirty="0">
                <a:solidFill>
                  <a:schemeClr val="accent2"/>
                </a:solidFill>
              </a:rPr>
              <a:t>apprentissage individuel et collectif</a:t>
            </a:r>
          </a:p>
          <a:p>
            <a:pPr marL="574675" lvl="2" indent="-117475" algn="l">
              <a:spcBef>
                <a:spcPct val="20000"/>
              </a:spcBef>
              <a:buFontTx/>
              <a:buChar char="•"/>
            </a:pPr>
            <a:r>
              <a:rPr lang="fr-CA" sz="1600" b="1" dirty="0">
                <a:solidFill>
                  <a:schemeClr val="accent2"/>
                </a:solidFill>
              </a:rPr>
              <a:t>responsabilité collective</a:t>
            </a:r>
          </a:p>
          <a:p>
            <a:pPr marL="574675" lvl="2" indent="-117475" algn="l">
              <a:spcBef>
                <a:spcPct val="20000"/>
              </a:spcBef>
              <a:buFontTx/>
              <a:buChar char="•"/>
            </a:pPr>
            <a:r>
              <a:rPr lang="fr-CA" sz="1600" b="1" dirty="0">
                <a:solidFill>
                  <a:schemeClr val="accent2"/>
                </a:solidFill>
              </a:rPr>
              <a:t>confiance</a:t>
            </a:r>
          </a:p>
          <a:p>
            <a:pPr marL="234950" lvl="1" indent="-117475" algn="l">
              <a:spcBef>
                <a:spcPct val="20000"/>
              </a:spcBef>
              <a:buFontTx/>
              <a:buChar char="•"/>
            </a:pPr>
            <a:r>
              <a:rPr lang="fr-CA" sz="1600" b="1" dirty="0">
                <a:solidFill>
                  <a:schemeClr val="accent2"/>
                </a:solidFill>
              </a:rPr>
              <a:t>sur la </a:t>
            </a:r>
            <a:r>
              <a:rPr lang="fr-CA" sz="1600" b="1" dirty="0">
                <a:solidFill>
                  <a:schemeClr val="hlink"/>
                </a:solidFill>
              </a:rPr>
              <a:t>structure</a:t>
            </a:r>
            <a:r>
              <a:rPr lang="fr-CA" sz="1600" b="1" dirty="0">
                <a:solidFill>
                  <a:schemeClr val="accent2"/>
                </a:solidFill>
              </a:rPr>
              <a:t> : </a:t>
            </a:r>
          </a:p>
          <a:p>
            <a:pPr marL="574675" lvl="2" indent="-117475" algn="l">
              <a:spcBef>
                <a:spcPct val="20000"/>
              </a:spcBef>
              <a:buFontTx/>
              <a:buChar char="•"/>
            </a:pPr>
            <a:r>
              <a:rPr lang="fr-CA" sz="1600" b="1" dirty="0">
                <a:solidFill>
                  <a:schemeClr val="accent2"/>
                </a:solidFill>
              </a:rPr>
              <a:t>participation</a:t>
            </a:r>
          </a:p>
          <a:p>
            <a:pPr marL="574675" lvl="2" indent="-117475" algn="l">
              <a:spcBef>
                <a:spcPct val="20000"/>
              </a:spcBef>
              <a:buFontTx/>
              <a:buChar char="•"/>
            </a:pPr>
            <a:r>
              <a:rPr lang="fr-CA" sz="1600" b="1" dirty="0">
                <a:solidFill>
                  <a:schemeClr val="accent2"/>
                </a:solidFill>
              </a:rPr>
              <a:t>partage de l’information</a:t>
            </a:r>
          </a:p>
          <a:p>
            <a:pPr marL="574675" lvl="2" indent="-117475" algn="l">
              <a:spcBef>
                <a:spcPct val="20000"/>
              </a:spcBef>
              <a:buFontTx/>
              <a:buChar char="•"/>
            </a:pPr>
            <a:r>
              <a:rPr lang="fr-CA" sz="1600" b="1" dirty="0">
                <a:solidFill>
                  <a:schemeClr val="accent2"/>
                </a:solidFill>
              </a:rPr>
              <a:t>formation et habilitation</a:t>
            </a:r>
          </a:p>
          <a:p>
            <a:pPr marL="574675" lvl="2" indent="-117475" algn="l">
              <a:spcBef>
                <a:spcPct val="20000"/>
              </a:spcBef>
              <a:buFontTx/>
              <a:buChar char="•"/>
            </a:pPr>
            <a:r>
              <a:rPr lang="fr-CA" sz="1600" b="1" dirty="0">
                <a:solidFill>
                  <a:schemeClr val="accent2"/>
                </a:solidFill>
              </a:rPr>
              <a:t>décentralisation</a:t>
            </a:r>
          </a:p>
          <a:p>
            <a:pPr marL="234950" lvl="1" indent="-117475" algn="l">
              <a:spcBef>
                <a:spcPct val="20000"/>
              </a:spcBef>
              <a:buFontTx/>
              <a:buChar char="•"/>
            </a:pPr>
            <a:r>
              <a:rPr lang="fr-CA" sz="1600" b="1" dirty="0">
                <a:solidFill>
                  <a:schemeClr val="accent2"/>
                </a:solidFill>
              </a:rPr>
              <a:t>sur la </a:t>
            </a:r>
            <a:r>
              <a:rPr lang="fr-CA" sz="1600" b="1" dirty="0">
                <a:solidFill>
                  <a:schemeClr val="hlink"/>
                </a:solidFill>
              </a:rPr>
              <a:t>technologie</a:t>
            </a:r>
            <a:r>
              <a:rPr lang="fr-CA" sz="1600" b="1" dirty="0">
                <a:solidFill>
                  <a:schemeClr val="accent2"/>
                </a:solidFill>
              </a:rPr>
              <a:t> : </a:t>
            </a:r>
          </a:p>
          <a:p>
            <a:pPr marL="234950" lvl="1" indent="-117475" algn="l">
              <a:spcBef>
                <a:spcPct val="20000"/>
              </a:spcBef>
              <a:buFontTx/>
              <a:buChar char="•"/>
            </a:pPr>
            <a:r>
              <a:rPr lang="fr-CA" sz="1600" b="1" dirty="0">
                <a:solidFill>
                  <a:schemeClr val="accent2"/>
                </a:solidFill>
              </a:rPr>
              <a:t>information utile, courante et à laquelle on peut donner un sens.</a:t>
            </a:r>
            <a:endParaRPr lang="fr-FR" sz="1600" b="1" dirty="0">
              <a:solidFill>
                <a:schemeClr val="accent2"/>
              </a:solidFill>
            </a:endParaRPr>
          </a:p>
        </p:txBody>
      </p:sp>
      <p:sp>
        <p:nvSpPr>
          <p:cNvPr id="144390" name="Espace réservé de la date 9"/>
          <p:cNvSpPr>
            <a:spLocks noGrp="1"/>
          </p:cNvSpPr>
          <p:nvPr>
            <p:ph type="dt" sz="quarter" idx="10"/>
          </p:nvPr>
        </p:nvSpPr>
        <p:spPr>
          <a:xfrm>
            <a:off x="457200" y="6473825"/>
            <a:ext cx="2133600" cy="257175"/>
          </a:xfrm>
          <a:noFill/>
        </p:spPr>
        <p:txBody>
          <a:bodyPr/>
          <a:lstStyle/>
          <a:p>
            <a:fld id="{2FF39B50-F37C-DA45-9ED4-D8D2F403C518}" type="datetime1">
              <a:rPr lang="fr-FR" smtClean="0"/>
              <a:pPr/>
              <a:t>1/12/10</a:t>
            </a:fld>
            <a:endParaRPr lang="fr-FR" smtClean="0"/>
          </a:p>
        </p:txBody>
      </p:sp>
      <p:sp>
        <p:nvSpPr>
          <p:cNvPr id="144391" name="Espace réservé du numéro de diapositive 10"/>
          <p:cNvSpPr>
            <a:spLocks noGrp="1"/>
          </p:cNvSpPr>
          <p:nvPr>
            <p:ph type="sldNum" sz="quarter" idx="12"/>
          </p:nvPr>
        </p:nvSpPr>
        <p:spPr>
          <a:xfrm>
            <a:off x="6553200" y="6473825"/>
            <a:ext cx="2133600" cy="257175"/>
          </a:xfrm>
          <a:noFill/>
        </p:spPr>
        <p:txBody>
          <a:bodyPr/>
          <a:lstStyle/>
          <a:p>
            <a:fld id="{F1D828B3-AD2D-2648-B898-22C752A2A7EC}" type="slidenum">
              <a:rPr lang="fr-FR"/>
              <a:pPr/>
              <a:t>27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64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64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8" grpId="0"/>
      <p:bldP spid="446472"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228600" indent="-228600">
              <a:lnSpc>
                <a:spcPct val="90000"/>
              </a:lnSpc>
            </a:pPr>
            <a:r>
              <a:rPr lang="fr-CA" sz="2000" b="1" dirty="0" smtClean="0">
                <a:ea typeface="ＭＳ Ｐゴシック" charset="-128"/>
              </a:rPr>
              <a:t>Qui:</a:t>
            </a:r>
            <a:r>
              <a:rPr lang="fr-CA" sz="2000" dirty="0" smtClean="0">
                <a:ea typeface="ＭＳ Ｐゴシック" charset="-128"/>
              </a:rPr>
              <a:t> Association québécoise  des établissements de santé et de services </a:t>
            </a:r>
            <a:r>
              <a:rPr lang="fr-CA" sz="2000" dirty="0" smtClean="0">
                <a:ea typeface="ＭＳ Ｐゴシック" charset="-128"/>
              </a:rPr>
              <a:t>sociaux</a:t>
            </a:r>
          </a:p>
          <a:p>
            <a:pPr marL="228600" indent="-228600">
              <a:lnSpc>
                <a:spcPct val="90000"/>
              </a:lnSpc>
            </a:pPr>
            <a:endParaRPr lang="fr-CA" sz="2000" b="1" dirty="0" smtClean="0">
              <a:ea typeface="ＭＳ Ｐゴシック" charset="-128"/>
            </a:endParaRPr>
          </a:p>
          <a:p>
            <a:pPr marL="228600" indent="-228600">
              <a:lnSpc>
                <a:spcPct val="90000"/>
              </a:lnSpc>
            </a:pPr>
            <a:r>
              <a:rPr lang="fr-CA" sz="2000" b="1" dirty="0" smtClean="0">
                <a:ea typeface="ＭＳ Ｐゴシック" charset="-128"/>
              </a:rPr>
              <a:t>Mission</a:t>
            </a:r>
            <a:r>
              <a:rPr lang="fr-CA" sz="2000" dirty="0" smtClean="0">
                <a:ea typeface="ＭＳ Ｐゴシック" charset="-128"/>
              </a:rPr>
              <a:t> : Rassembler, représenter et soutenir ses membres</a:t>
            </a:r>
          </a:p>
          <a:p>
            <a:pPr marL="228600" indent="-228600">
              <a:lnSpc>
                <a:spcPct val="90000"/>
              </a:lnSpc>
            </a:pPr>
            <a:endParaRPr lang="fr-CA" sz="2000" b="1" dirty="0" smtClean="0">
              <a:ea typeface="ＭＳ Ｐゴシック" charset="-128"/>
            </a:endParaRPr>
          </a:p>
          <a:p>
            <a:pPr marL="228600" indent="-228600">
              <a:lnSpc>
                <a:spcPct val="90000"/>
              </a:lnSpc>
            </a:pPr>
            <a:r>
              <a:rPr lang="fr-CA" sz="2000" b="1" dirty="0" smtClean="0">
                <a:ea typeface="ＭＳ Ｐゴシック" charset="-128"/>
              </a:rPr>
              <a:t>Rôle:</a:t>
            </a:r>
            <a:r>
              <a:rPr lang="fr-CA" sz="2000" dirty="0" smtClean="0">
                <a:ea typeface="ＭＳ Ｐゴシック" charset="-128"/>
              </a:rPr>
              <a:t> Veut jouer un leadership fort auprès des membres en se basant sur des approches novatrices tant nationales qu’internationales</a:t>
            </a:r>
          </a:p>
          <a:p>
            <a:pPr marL="228600" indent="-228600">
              <a:lnSpc>
                <a:spcPct val="90000"/>
              </a:lnSpc>
            </a:pPr>
            <a:endParaRPr lang="fr-CA" sz="2000" b="1" dirty="0" smtClean="0">
              <a:ea typeface="ＭＳ Ｐゴシック" charset="-128"/>
            </a:endParaRPr>
          </a:p>
          <a:p>
            <a:pPr marL="228600" indent="-228600">
              <a:lnSpc>
                <a:spcPct val="90000"/>
              </a:lnSpc>
            </a:pPr>
            <a:r>
              <a:rPr lang="fr-CA" sz="2000" b="1" dirty="0" smtClean="0">
                <a:ea typeface="ＭＳ Ｐゴシック" charset="-128"/>
              </a:rPr>
              <a:t>Membres:</a:t>
            </a:r>
            <a:r>
              <a:rPr lang="fr-CA" sz="2000" dirty="0" smtClean="0">
                <a:ea typeface="ＭＳ Ｐゴシック" charset="-128"/>
              </a:rPr>
              <a:t> </a:t>
            </a:r>
          </a:p>
          <a:p>
            <a:pPr marL="628650" lvl="1" indent="-228600">
              <a:lnSpc>
                <a:spcPct val="90000"/>
              </a:lnSpc>
            </a:pPr>
            <a:r>
              <a:rPr lang="fr-CA" sz="2000" dirty="0" smtClean="0">
                <a:ea typeface="ＭＳ Ｐゴシック" charset="-128"/>
              </a:rPr>
              <a:t>réguliers (141)</a:t>
            </a:r>
          </a:p>
          <a:p>
            <a:pPr marL="628650" lvl="1" indent="-228600">
              <a:lnSpc>
                <a:spcPct val="90000"/>
              </a:lnSpc>
            </a:pPr>
            <a:r>
              <a:rPr lang="fr-CA" sz="2000" dirty="0" smtClean="0">
                <a:ea typeface="ＭＳ Ｐゴシック" charset="-128"/>
              </a:rPr>
              <a:t>associés (20)</a:t>
            </a:r>
          </a:p>
          <a:p>
            <a:pPr marL="628650" lvl="1" indent="-228600">
              <a:lnSpc>
                <a:spcPct val="90000"/>
              </a:lnSpc>
            </a:pPr>
            <a:r>
              <a:rPr lang="fr-CA" sz="2000" dirty="0" smtClean="0">
                <a:ea typeface="ＭＳ Ｐゴシック" charset="-128"/>
              </a:rPr>
              <a:t>affaires (47)</a:t>
            </a:r>
          </a:p>
          <a:p>
            <a:pPr>
              <a:buNone/>
            </a:pPr>
            <a:endParaRPr lang="fr-FR" dirty="0"/>
          </a:p>
        </p:txBody>
      </p:sp>
      <p:sp>
        <p:nvSpPr>
          <p:cNvPr id="3" name="Titre 2"/>
          <p:cNvSpPr>
            <a:spLocks noGrp="1"/>
          </p:cNvSpPr>
          <p:nvPr>
            <p:ph type="title"/>
          </p:nvPr>
        </p:nvSpPr>
        <p:spPr>
          <a:xfrm>
            <a:off x="457200" y="685800"/>
            <a:ext cx="8229600" cy="609600"/>
          </a:xfrm>
        </p:spPr>
        <p:txBody>
          <a:bodyPr/>
          <a:lstStyle/>
          <a:p>
            <a:r>
              <a:rPr lang="fr-CA" dirty="0" smtClean="0">
                <a:ea typeface="ＭＳ Ｐゴシック" charset="-128"/>
              </a:rPr>
              <a:t/>
            </a:r>
            <a:br>
              <a:rPr lang="fr-CA" dirty="0" smtClean="0">
                <a:ea typeface="ＭＳ Ｐゴシック" charset="-128"/>
              </a:rPr>
            </a:br>
            <a:r>
              <a:rPr lang="fr-CA" dirty="0" smtClean="0">
                <a:solidFill>
                  <a:schemeClr val="accent2"/>
                </a:solidFill>
                <a:latin typeface="Arial" charset="0"/>
                <a:cs typeface="Arial" charset="0"/>
              </a:rPr>
              <a:t/>
            </a:r>
            <a:br>
              <a:rPr lang="fr-CA" dirty="0" smtClean="0">
                <a:solidFill>
                  <a:schemeClr val="accent2"/>
                </a:solidFill>
                <a:latin typeface="Arial" charset="0"/>
                <a:cs typeface="Arial" charset="0"/>
              </a:rPr>
            </a:br>
            <a:r>
              <a:rPr lang="fr-CA" dirty="0" smtClean="0">
                <a:solidFill>
                  <a:schemeClr val="accent2"/>
                </a:solidFill>
                <a:latin typeface="Arial" charset="0"/>
                <a:cs typeface="Arial" charset="0"/>
              </a:rPr>
              <a:t>Quelques informations sur l’AQESSS</a:t>
            </a:r>
            <a:endParaRPr lang="fr-FR" sz="1400" dirty="0">
              <a:solidFill>
                <a:schemeClr val="accent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228600" indent="-228600">
              <a:lnSpc>
                <a:spcPct val="90000"/>
              </a:lnSpc>
              <a:buNone/>
            </a:pPr>
            <a:r>
              <a:rPr lang="fr-CA" sz="2800" dirty="0" smtClean="0">
                <a:ea typeface="ＭＳ Ｐゴシック" charset="-128"/>
              </a:rPr>
              <a:t>Les priorités de </a:t>
            </a:r>
            <a:r>
              <a:rPr lang="eu-ES" sz="2800" dirty="0" smtClean="0">
                <a:ea typeface="ＭＳ Ｐゴシック" charset="-128"/>
              </a:rPr>
              <a:t>l’Aqesss</a:t>
            </a:r>
            <a:r>
              <a:rPr lang="fr-CA" sz="2800" dirty="0" smtClean="0">
                <a:ea typeface="ＭＳ Ｐゴシック" charset="-128"/>
              </a:rPr>
              <a:t> (2010):</a:t>
            </a:r>
          </a:p>
          <a:p>
            <a:pPr marL="228600" indent="-228600">
              <a:lnSpc>
                <a:spcPct val="90000"/>
              </a:lnSpc>
              <a:buNone/>
            </a:pPr>
            <a:endParaRPr lang="fr-CA" sz="2800" dirty="0" smtClean="0">
              <a:ea typeface="ＭＳ Ｐゴシック" charset="-128"/>
            </a:endParaRPr>
          </a:p>
          <a:p>
            <a:pPr marL="457200" indent="-457200">
              <a:lnSpc>
                <a:spcPct val="90000"/>
              </a:lnSpc>
            </a:pPr>
            <a:r>
              <a:rPr lang="fr-CA" sz="2800" dirty="0" smtClean="0">
                <a:ea typeface="ＭＳ Ｐゴシック" charset="-128"/>
              </a:rPr>
              <a:t>Renouvellement de la main </a:t>
            </a:r>
            <a:r>
              <a:rPr lang="eu-ES" sz="2800" dirty="0" smtClean="0">
                <a:ea typeface="ＭＳ Ｐゴシック" charset="-128"/>
              </a:rPr>
              <a:t>d’oeuvre</a:t>
            </a:r>
          </a:p>
          <a:p>
            <a:pPr marL="457200" indent="-457200">
              <a:lnSpc>
                <a:spcPct val="90000"/>
              </a:lnSpc>
            </a:pPr>
            <a:r>
              <a:rPr lang="fr-CA" sz="2800" dirty="0" smtClean="0">
                <a:ea typeface="ＭＳ Ｐゴシック" charset="-128"/>
              </a:rPr>
              <a:t>Financement, pérennité</a:t>
            </a:r>
          </a:p>
          <a:p>
            <a:pPr marL="457200" indent="-457200">
              <a:lnSpc>
                <a:spcPct val="90000"/>
              </a:lnSpc>
            </a:pPr>
            <a:r>
              <a:rPr lang="fr-CA" sz="2800" dirty="0" smtClean="0">
                <a:solidFill>
                  <a:srgbClr val="00BBB4"/>
                </a:solidFill>
                <a:ea typeface="ＭＳ Ｐゴシック" charset="-128"/>
              </a:rPr>
              <a:t>Performance</a:t>
            </a:r>
          </a:p>
          <a:p>
            <a:pPr marL="457200" indent="-457200">
              <a:lnSpc>
                <a:spcPct val="90000"/>
              </a:lnSpc>
            </a:pPr>
            <a:r>
              <a:rPr lang="fr-CA" sz="2800" dirty="0" smtClean="0">
                <a:ea typeface="ＭＳ Ｐゴシック" charset="-128"/>
              </a:rPr>
              <a:t>Intégration des systèmes d’information</a:t>
            </a:r>
          </a:p>
          <a:p>
            <a:pPr marL="457200" indent="-457200">
              <a:lnSpc>
                <a:spcPct val="90000"/>
              </a:lnSpc>
            </a:pPr>
            <a:r>
              <a:rPr lang="fr-CA" sz="2800" dirty="0" smtClean="0">
                <a:ea typeface="ＭＳ Ｐゴシック" charset="-128"/>
              </a:rPr>
              <a:t>Gouvernance</a:t>
            </a:r>
          </a:p>
          <a:p>
            <a:pPr marL="457200" indent="-457200">
              <a:lnSpc>
                <a:spcPct val="90000"/>
              </a:lnSpc>
            </a:pPr>
            <a:r>
              <a:rPr lang="fr-CA" sz="2800" dirty="0" smtClean="0">
                <a:ea typeface="ＭＳ Ｐゴシック" charset="-128"/>
              </a:rPr>
              <a:t>Accessibilité et continuité des services de première ligne</a:t>
            </a:r>
          </a:p>
          <a:p>
            <a:pPr marL="457200" indent="-457200">
              <a:lnSpc>
                <a:spcPct val="90000"/>
              </a:lnSpc>
            </a:pPr>
            <a:endParaRPr lang="fr-CA" sz="2800" dirty="0" smtClean="0">
              <a:ea typeface="ＭＳ Ｐゴシック" charset="-128"/>
            </a:endParaRPr>
          </a:p>
          <a:p>
            <a:endParaRPr lang="fr-FR" dirty="0"/>
          </a:p>
        </p:txBody>
      </p:sp>
      <p:sp>
        <p:nvSpPr>
          <p:cNvPr id="3" name="Titre 2"/>
          <p:cNvSpPr>
            <a:spLocks noGrp="1"/>
          </p:cNvSpPr>
          <p:nvPr>
            <p:ph type="title"/>
          </p:nvPr>
        </p:nvSpPr>
        <p:spPr/>
        <p:txBody>
          <a:bodyPr/>
          <a:lstStyle/>
          <a:p>
            <a:r>
              <a:rPr lang="fr-CA" dirty="0" smtClean="0">
                <a:solidFill>
                  <a:schemeClr val="accent2"/>
                </a:solidFill>
                <a:latin typeface="Arial" charset="0"/>
                <a:cs typeface="Arial" charset="0"/>
              </a:rPr>
              <a:t>Quelques informations sur l’AQESSS </a:t>
            </a:r>
            <a:r>
              <a:rPr lang="fr-CA" sz="1800" dirty="0" smtClean="0">
                <a:solidFill>
                  <a:schemeClr val="accent2"/>
                </a:solidFill>
                <a:latin typeface="Arial" charset="0"/>
                <a:cs typeface="Arial" charset="0"/>
              </a:rPr>
              <a:t>(suite)</a:t>
            </a:r>
            <a:endParaRPr lang="fr-FR" sz="1800" dirty="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457200" indent="-457200">
              <a:lnSpc>
                <a:spcPct val="90000"/>
              </a:lnSpc>
              <a:buAutoNum type="arabicPeriod"/>
            </a:pPr>
            <a:r>
              <a:rPr lang="fr-CA" sz="2800" b="1" dirty="0" smtClean="0">
                <a:solidFill>
                  <a:schemeClr val="bg2"/>
                </a:solidFill>
                <a:ea typeface="ＭＳ Ｐゴシック" charset="-128"/>
              </a:rPr>
              <a:t>Présentation de l’AQESSS</a:t>
            </a:r>
          </a:p>
          <a:p>
            <a:pPr marL="457200" indent="-457200">
              <a:lnSpc>
                <a:spcPct val="90000"/>
              </a:lnSpc>
              <a:buAutoNum type="arabicPeriod"/>
            </a:pPr>
            <a:r>
              <a:rPr lang="fr-CA" sz="2800" b="1" dirty="0" smtClean="0">
                <a:solidFill>
                  <a:schemeClr val="accent3"/>
                </a:solidFill>
                <a:ea typeface="ＭＳ Ｐゴシック" charset="-128"/>
              </a:rPr>
              <a:t>La démarche d’implantation du système d’évaluation</a:t>
            </a:r>
          </a:p>
          <a:p>
            <a:pPr marL="457200" indent="-457200">
              <a:lnSpc>
                <a:spcPct val="90000"/>
              </a:lnSpc>
              <a:buAutoNum type="arabicPeriod"/>
            </a:pPr>
            <a:r>
              <a:rPr lang="fr-CA" sz="2800" b="1" dirty="0" smtClean="0">
                <a:ea typeface="ＭＳ Ｐゴシック" charset="-128"/>
              </a:rPr>
              <a:t>Quelques exemples de résultats</a:t>
            </a:r>
          </a:p>
          <a:p>
            <a:pPr marL="457200" indent="-457200">
              <a:lnSpc>
                <a:spcPct val="90000"/>
              </a:lnSpc>
              <a:buAutoNum type="arabicPeriod"/>
            </a:pPr>
            <a:r>
              <a:rPr lang="fr-CA" sz="2800" b="1" dirty="0" smtClean="0">
                <a:ea typeface="ＭＳ Ｐゴシック" charset="-128"/>
              </a:rPr>
              <a:t>Les enjeux et améliorations nécessaires</a:t>
            </a:r>
          </a:p>
          <a:p>
            <a:pPr marL="228600" indent="-228600">
              <a:lnSpc>
                <a:spcPct val="90000"/>
              </a:lnSpc>
            </a:pPr>
            <a:endParaRPr lang="fr-FR" dirty="0"/>
          </a:p>
        </p:txBody>
      </p:sp>
      <p:sp>
        <p:nvSpPr>
          <p:cNvPr id="3" name="Titre 2"/>
          <p:cNvSpPr>
            <a:spLocks noGrp="1"/>
          </p:cNvSpPr>
          <p:nvPr>
            <p:ph type="title"/>
          </p:nvPr>
        </p:nvSpPr>
        <p:spPr/>
        <p:txBody>
          <a:bodyPr/>
          <a:lstStyle/>
          <a:p>
            <a:r>
              <a:rPr lang="fr-CA" dirty="0" smtClean="0">
                <a:solidFill>
                  <a:schemeClr val="accent2"/>
                </a:solidFill>
                <a:latin typeface="Arial" charset="0"/>
                <a:cs typeface="Arial" charset="0"/>
              </a:rPr>
              <a:t>Plan de ma présentation</a:t>
            </a:r>
            <a:endParaRPr lang="fr-FR" sz="1400" dirty="0">
              <a:solidFill>
                <a:schemeClr val="accent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2468880"/>
            <a:ext cx="8229600" cy="4389120"/>
          </a:xfrm>
        </p:spPr>
        <p:txBody>
          <a:bodyPr/>
          <a:lstStyle/>
          <a:p>
            <a:pPr marL="514350" indent="-514350">
              <a:lnSpc>
                <a:spcPct val="90000"/>
              </a:lnSpc>
              <a:buFont typeface="+mj-lt"/>
              <a:buAutoNum type="arabicPeriod"/>
            </a:pPr>
            <a:r>
              <a:rPr lang="fr-CA" sz="2800" dirty="0" smtClean="0">
                <a:ea typeface="ＭＳ Ｐゴシック" charset="-128"/>
              </a:rPr>
              <a:t> Définir la performance de manière rigoureuse et mobilisatrice pour les établissements;</a:t>
            </a:r>
          </a:p>
          <a:p>
            <a:pPr marL="514350" indent="-514350">
              <a:lnSpc>
                <a:spcPct val="90000"/>
              </a:lnSpc>
              <a:buFont typeface="+mj-lt"/>
              <a:buAutoNum type="arabicPeriod"/>
            </a:pPr>
            <a:endParaRPr lang="fr-CA" sz="2800" dirty="0" smtClean="0">
              <a:ea typeface="ＭＳ Ｐゴシック" charset="-128"/>
            </a:endParaRPr>
          </a:p>
          <a:p>
            <a:pPr marL="514350" indent="-514350">
              <a:lnSpc>
                <a:spcPct val="90000"/>
              </a:lnSpc>
              <a:buFont typeface="+mj-lt"/>
              <a:buAutoNum type="arabicPeriod"/>
            </a:pPr>
            <a:r>
              <a:rPr lang="fr-CA" sz="2800" dirty="0" smtClean="0">
                <a:ea typeface="ＭＳ Ｐゴシック" charset="-128"/>
              </a:rPr>
              <a:t> Développer des outils pour soutenir les établissements dans l’amélioration continue de leur performance ;</a:t>
            </a:r>
            <a:endParaRPr lang="fr-FR" sz="2800" dirty="0" smtClean="0">
              <a:ea typeface="ＭＳ Ｐゴシック" charset="-128"/>
            </a:endParaRPr>
          </a:p>
          <a:p>
            <a:pPr marL="514350" indent="-514350">
              <a:lnSpc>
                <a:spcPct val="90000"/>
              </a:lnSpc>
              <a:buFont typeface="+mj-lt"/>
              <a:buAutoNum type="arabicPeriod"/>
            </a:pPr>
            <a:endParaRPr lang="fr-CA" sz="2800" dirty="0" smtClean="0">
              <a:ea typeface="ＭＳ Ｐゴシック" charset="-128"/>
            </a:endParaRPr>
          </a:p>
          <a:p>
            <a:pPr marL="514350" indent="-514350">
              <a:lnSpc>
                <a:spcPct val="90000"/>
              </a:lnSpc>
              <a:buFont typeface="+mj-lt"/>
              <a:buAutoNum type="arabicPeriod"/>
            </a:pPr>
            <a:r>
              <a:rPr lang="fr-CA" sz="2800" dirty="0" smtClean="0">
                <a:ea typeface="ＭＳ Ｐゴシック" charset="-128"/>
              </a:rPr>
              <a:t>Témoigner avec transparence devant la population.</a:t>
            </a:r>
            <a:endParaRPr lang="fr-FR" sz="2800" dirty="0" smtClean="0">
              <a:ea typeface="ＭＳ Ｐゴシック" charset="-128"/>
            </a:endParaRPr>
          </a:p>
        </p:txBody>
      </p:sp>
      <p:sp>
        <p:nvSpPr>
          <p:cNvPr id="3" name="Titre 2"/>
          <p:cNvSpPr>
            <a:spLocks noGrp="1"/>
          </p:cNvSpPr>
          <p:nvPr>
            <p:ph type="title"/>
          </p:nvPr>
        </p:nvSpPr>
        <p:spPr>
          <a:xfrm>
            <a:off x="457200" y="838200"/>
            <a:ext cx="8229600" cy="1143000"/>
          </a:xfrm>
        </p:spPr>
        <p:txBody>
          <a:bodyPr/>
          <a:lstStyle/>
          <a:p>
            <a:r>
              <a:rPr lang="fr-CA" dirty="0" smtClean="0">
                <a:solidFill>
                  <a:srgbClr val="00BBB4"/>
                </a:solidFill>
                <a:latin typeface="Arial" charset="0"/>
                <a:cs typeface="Arial" charset="0"/>
              </a:rPr>
              <a:t>Les objectifs de l’AQESSS au début de la démarche?</a:t>
            </a:r>
            <a:endParaRPr lang="fr-FR" dirty="0">
              <a:solidFill>
                <a:srgbClr val="00BBB4"/>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1197" name="Text Box 29"/>
          <p:cNvSpPr txBox="1">
            <a:spLocks noChangeArrowheads="1"/>
          </p:cNvSpPr>
          <p:nvPr>
            <p:custDataLst>
              <p:tags r:id="rId1"/>
            </p:custDataLst>
          </p:nvPr>
        </p:nvSpPr>
        <p:spPr bwMode="auto">
          <a:xfrm>
            <a:off x="5438775" y="4502150"/>
            <a:ext cx="3587750" cy="1952625"/>
          </a:xfrm>
          <a:prstGeom prst="rect">
            <a:avLst/>
          </a:prstGeom>
          <a:noFill/>
          <a:ln w="9525">
            <a:noFill/>
            <a:miter lim="800000"/>
            <a:headEnd/>
            <a:tailEnd/>
          </a:ln>
        </p:spPr>
        <p:txBody>
          <a:bodyPr>
            <a:spAutoFit/>
          </a:bodyPr>
          <a:lstStyle/>
          <a:p>
            <a:pPr marL="114300" indent="-114300">
              <a:buFontTx/>
              <a:buChar char="•"/>
              <a:defRPr/>
            </a:pPr>
            <a:r>
              <a:rPr lang="fr-CA" sz="1000" b="1" dirty="0">
                <a:solidFill>
                  <a:schemeClr val="tx1">
                    <a:lumMod val="50000"/>
                    <a:lumOff val="50000"/>
                  </a:schemeClr>
                </a:solidFill>
                <a:latin typeface="Verdana" pitchFamily="16" charset="0"/>
              </a:rPr>
              <a:t>Volume de soins et de services</a:t>
            </a:r>
          </a:p>
          <a:p>
            <a:pPr marL="114300" indent="-114300">
              <a:buFontTx/>
              <a:buChar char="•"/>
              <a:defRPr/>
            </a:pPr>
            <a:r>
              <a:rPr lang="fr-CA" sz="1000" b="1" dirty="0">
                <a:solidFill>
                  <a:schemeClr val="tx1">
                    <a:lumMod val="50000"/>
                    <a:lumOff val="50000"/>
                  </a:schemeClr>
                </a:solidFill>
                <a:latin typeface="Verdana" pitchFamily="16" charset="0"/>
              </a:rPr>
              <a:t>Productivité</a:t>
            </a:r>
          </a:p>
          <a:p>
            <a:pPr marL="114300" indent="-114300">
              <a:buFontTx/>
              <a:buChar char="•"/>
              <a:defRPr/>
            </a:pPr>
            <a:r>
              <a:rPr lang="fr-CA" sz="1000" b="1" dirty="0">
                <a:solidFill>
                  <a:schemeClr val="tx1">
                    <a:lumMod val="50000"/>
                    <a:lumOff val="50000"/>
                  </a:schemeClr>
                </a:solidFill>
                <a:latin typeface="Verdana" pitchFamily="16" charset="0"/>
              </a:rPr>
              <a:t>Intégration de la production :</a:t>
            </a:r>
          </a:p>
          <a:p>
            <a:pPr marL="342900" lvl="1" indent="-114300">
              <a:buFontTx/>
              <a:buChar char="•"/>
              <a:defRPr/>
            </a:pPr>
            <a:r>
              <a:rPr lang="fr-CA" sz="900" b="1" dirty="0">
                <a:solidFill>
                  <a:schemeClr val="tx1">
                    <a:lumMod val="50000"/>
                    <a:lumOff val="50000"/>
                  </a:schemeClr>
                </a:solidFill>
                <a:latin typeface="Verdana" pitchFamily="16" charset="0"/>
              </a:rPr>
              <a:t>Qualités techniques :</a:t>
            </a:r>
          </a:p>
          <a:p>
            <a:pPr marL="514350" lvl="2">
              <a:buFontTx/>
              <a:buChar char="•"/>
              <a:defRPr/>
            </a:pPr>
            <a:r>
              <a:rPr lang="fr-CA" sz="800" b="1" dirty="0">
                <a:solidFill>
                  <a:schemeClr val="tx1">
                    <a:lumMod val="50000"/>
                    <a:lumOff val="50000"/>
                  </a:schemeClr>
                </a:solidFill>
                <a:latin typeface="Verdana" pitchFamily="16" charset="0"/>
              </a:rPr>
              <a:t> Sécurité</a:t>
            </a:r>
          </a:p>
          <a:p>
            <a:pPr marL="514350" lvl="2">
              <a:buFontTx/>
              <a:buChar char="•"/>
              <a:defRPr/>
            </a:pPr>
            <a:r>
              <a:rPr lang="fr-CA" sz="800" b="1" dirty="0">
                <a:solidFill>
                  <a:schemeClr val="tx1">
                    <a:lumMod val="50000"/>
                    <a:lumOff val="50000"/>
                  </a:schemeClr>
                </a:solidFill>
                <a:latin typeface="Verdana" pitchFamily="16" charset="0"/>
              </a:rPr>
              <a:t> Justesse</a:t>
            </a:r>
          </a:p>
          <a:p>
            <a:pPr marL="514350" lvl="2">
              <a:buFontTx/>
              <a:buChar char="•"/>
              <a:defRPr/>
            </a:pPr>
            <a:r>
              <a:rPr lang="fr-CA" sz="800" b="1" dirty="0">
                <a:solidFill>
                  <a:schemeClr val="tx1">
                    <a:lumMod val="50000"/>
                    <a:lumOff val="50000"/>
                  </a:schemeClr>
                </a:solidFill>
                <a:latin typeface="Verdana" pitchFamily="16" charset="0"/>
              </a:rPr>
              <a:t> Exécution compétente</a:t>
            </a:r>
            <a:br>
              <a:rPr lang="fr-CA" sz="800" b="1" dirty="0">
                <a:solidFill>
                  <a:schemeClr val="tx1">
                    <a:lumMod val="50000"/>
                    <a:lumOff val="50000"/>
                  </a:schemeClr>
                </a:solidFill>
                <a:latin typeface="Verdana" pitchFamily="16" charset="0"/>
              </a:rPr>
            </a:br>
            <a:endParaRPr lang="fr-CA" sz="800" b="1" dirty="0">
              <a:solidFill>
                <a:schemeClr val="tx1">
                  <a:lumMod val="50000"/>
                  <a:lumOff val="50000"/>
                </a:schemeClr>
              </a:solidFill>
              <a:latin typeface="Verdana" pitchFamily="16" charset="0"/>
            </a:endParaRPr>
          </a:p>
          <a:p>
            <a:pPr marL="342900" lvl="1" indent="-114300">
              <a:buFontTx/>
              <a:buChar char="•"/>
              <a:defRPr/>
            </a:pPr>
            <a:r>
              <a:rPr lang="fr-CA" sz="900" b="1" dirty="0">
                <a:solidFill>
                  <a:schemeClr val="tx1">
                    <a:lumMod val="50000"/>
                    <a:lumOff val="50000"/>
                  </a:schemeClr>
                </a:solidFill>
                <a:latin typeface="Verdana" pitchFamily="16" charset="0"/>
              </a:rPr>
              <a:t>Qualités non techniques :</a:t>
            </a:r>
          </a:p>
          <a:p>
            <a:pPr marL="514350" lvl="2">
              <a:buFontTx/>
              <a:buChar char="•"/>
              <a:defRPr/>
            </a:pPr>
            <a:r>
              <a:rPr lang="fr-CA" sz="800" b="1" dirty="0">
                <a:solidFill>
                  <a:schemeClr val="tx1">
                    <a:lumMod val="50000"/>
                    <a:lumOff val="50000"/>
                  </a:schemeClr>
                </a:solidFill>
                <a:latin typeface="Verdana" pitchFamily="16" charset="0"/>
              </a:rPr>
              <a:t>Continuité</a:t>
            </a:r>
          </a:p>
          <a:p>
            <a:pPr marL="514350" lvl="2">
              <a:buFontTx/>
              <a:buChar char="•"/>
              <a:defRPr/>
            </a:pPr>
            <a:r>
              <a:rPr lang="fr-CA" sz="800" b="1" dirty="0">
                <a:solidFill>
                  <a:schemeClr val="tx1">
                    <a:lumMod val="50000"/>
                    <a:lumOff val="50000"/>
                  </a:schemeClr>
                </a:solidFill>
                <a:latin typeface="Verdana" pitchFamily="16" charset="0"/>
              </a:rPr>
              <a:t>Humanisme</a:t>
            </a:r>
          </a:p>
          <a:p>
            <a:pPr marL="514350" lvl="2">
              <a:buFontTx/>
              <a:buChar char="•"/>
              <a:defRPr/>
            </a:pPr>
            <a:r>
              <a:rPr lang="fr-CA" sz="800" b="1" dirty="0">
                <a:solidFill>
                  <a:schemeClr val="tx1">
                    <a:lumMod val="50000"/>
                    <a:lumOff val="50000"/>
                  </a:schemeClr>
                </a:solidFill>
                <a:latin typeface="Verdana" pitchFamily="16" charset="0"/>
              </a:rPr>
              <a:t>Globalité</a:t>
            </a:r>
          </a:p>
          <a:p>
            <a:pPr marL="514350" lvl="2">
              <a:buFontTx/>
              <a:buChar char="•"/>
              <a:defRPr/>
            </a:pPr>
            <a:r>
              <a:rPr lang="fr-CA" sz="800" b="1" dirty="0">
                <a:solidFill>
                  <a:schemeClr val="tx1">
                    <a:lumMod val="50000"/>
                    <a:lumOff val="50000"/>
                  </a:schemeClr>
                </a:solidFill>
                <a:latin typeface="Verdana" pitchFamily="16" charset="0"/>
              </a:rPr>
              <a:t>Accessibilité</a:t>
            </a:r>
          </a:p>
          <a:p>
            <a:pPr marL="514350" lvl="2">
              <a:buFontTx/>
              <a:buChar char="•"/>
              <a:defRPr/>
            </a:pPr>
            <a:endParaRPr lang="fr-FR" sz="1000" b="1" dirty="0">
              <a:solidFill>
                <a:schemeClr val="tx1">
                  <a:lumMod val="50000"/>
                  <a:lumOff val="50000"/>
                </a:schemeClr>
              </a:solidFill>
              <a:latin typeface="Verdana" pitchFamily="16" charset="0"/>
            </a:endParaRPr>
          </a:p>
        </p:txBody>
      </p:sp>
      <p:grpSp>
        <p:nvGrpSpPr>
          <p:cNvPr id="2" name="Grouper 37"/>
          <p:cNvGrpSpPr/>
          <p:nvPr/>
        </p:nvGrpSpPr>
        <p:grpSpPr>
          <a:xfrm>
            <a:off x="1104900" y="1352550"/>
            <a:ext cx="7245350" cy="4315232"/>
            <a:chOff x="1104900" y="1352550"/>
            <a:chExt cx="7245350" cy="4315232"/>
          </a:xfrm>
        </p:grpSpPr>
        <p:sp>
          <p:nvSpPr>
            <p:cNvPr id="11298" name="Rectangle 4"/>
            <p:cNvSpPr>
              <a:spLocks noChangeArrowheads="1"/>
            </p:cNvSpPr>
            <p:nvPr/>
          </p:nvSpPr>
          <p:spPr bwMode="auto">
            <a:xfrm rot="18916688">
              <a:off x="3378200" y="2251075"/>
              <a:ext cx="460375" cy="460375"/>
            </a:xfrm>
            <a:prstGeom prst="rect">
              <a:avLst/>
            </a:prstGeom>
            <a:solidFill>
              <a:srgbClr val="FF00FF"/>
            </a:solidFill>
            <a:ln w="9525">
              <a:noFill/>
              <a:miter lim="800000"/>
              <a:headEnd/>
              <a:tailEnd/>
            </a:ln>
          </p:spPr>
          <p:txBody>
            <a:bodyPr wrap="none" anchor="ctr"/>
            <a:lstStyle/>
            <a:p>
              <a:endParaRPr lang="fr-FR" dirty="0"/>
            </a:p>
          </p:txBody>
        </p:sp>
        <p:sp>
          <p:nvSpPr>
            <p:cNvPr id="11299" name="Text Box 5"/>
            <p:cNvSpPr txBox="1">
              <a:spLocks noChangeArrowheads="1"/>
            </p:cNvSpPr>
            <p:nvPr/>
          </p:nvSpPr>
          <p:spPr bwMode="auto">
            <a:xfrm>
              <a:off x="3433762" y="2297113"/>
              <a:ext cx="452438" cy="366713"/>
            </a:xfrm>
            <a:prstGeom prst="rect">
              <a:avLst/>
            </a:prstGeom>
            <a:noFill/>
            <a:ln w="9525">
              <a:noFill/>
              <a:miter lim="800000"/>
              <a:headEnd/>
              <a:tailEnd/>
            </a:ln>
          </p:spPr>
          <p:txBody>
            <a:bodyPr>
              <a:spAutoFit/>
            </a:bodyPr>
            <a:lstStyle/>
            <a:p>
              <a:pPr>
                <a:spcBef>
                  <a:spcPct val="50000"/>
                </a:spcBef>
              </a:pPr>
              <a:r>
                <a:rPr lang="fr-CA" b="1" dirty="0">
                  <a:latin typeface="Verdana" charset="0"/>
                </a:rPr>
                <a:t>A</a:t>
              </a:r>
              <a:endParaRPr lang="fr-FR" b="1" dirty="0">
                <a:latin typeface="Verdana" charset="0"/>
              </a:endParaRPr>
            </a:p>
          </p:txBody>
        </p:sp>
        <p:sp>
          <p:nvSpPr>
            <p:cNvPr id="11296" name="Oval 7"/>
            <p:cNvSpPr>
              <a:spLocks noChangeArrowheads="1"/>
            </p:cNvSpPr>
            <p:nvPr/>
          </p:nvSpPr>
          <p:spPr bwMode="auto">
            <a:xfrm>
              <a:off x="5126038" y="4048125"/>
              <a:ext cx="525462" cy="525463"/>
            </a:xfrm>
            <a:prstGeom prst="ellipse">
              <a:avLst/>
            </a:prstGeom>
            <a:solidFill>
              <a:srgbClr val="FFFF00"/>
            </a:solidFill>
            <a:ln w="9525">
              <a:noFill/>
              <a:round/>
              <a:headEnd/>
              <a:tailEnd/>
            </a:ln>
          </p:spPr>
          <p:txBody>
            <a:bodyPr wrap="none" anchor="ctr"/>
            <a:lstStyle/>
            <a:p>
              <a:endParaRPr lang="fr-FR" dirty="0"/>
            </a:p>
          </p:txBody>
        </p:sp>
        <p:sp>
          <p:nvSpPr>
            <p:cNvPr id="11297" name="Rectangle 8"/>
            <p:cNvSpPr>
              <a:spLocks noChangeArrowheads="1"/>
            </p:cNvSpPr>
            <p:nvPr/>
          </p:nvSpPr>
          <p:spPr bwMode="auto">
            <a:xfrm>
              <a:off x="5191125" y="4137025"/>
              <a:ext cx="452437" cy="366713"/>
            </a:xfrm>
            <a:prstGeom prst="rect">
              <a:avLst/>
            </a:prstGeom>
            <a:noFill/>
            <a:ln w="9525">
              <a:noFill/>
              <a:miter lim="800000"/>
              <a:headEnd/>
              <a:tailEnd/>
            </a:ln>
          </p:spPr>
          <p:txBody>
            <a:bodyPr>
              <a:spAutoFit/>
            </a:bodyPr>
            <a:lstStyle/>
            <a:p>
              <a:pPr>
                <a:spcBef>
                  <a:spcPct val="50000"/>
                </a:spcBef>
              </a:pPr>
              <a:r>
                <a:rPr lang="fr-CA" b="1" dirty="0">
                  <a:latin typeface="Verdana" charset="0"/>
                </a:rPr>
                <a:t>P</a:t>
              </a:r>
              <a:endParaRPr lang="fr-FR" b="1" dirty="0">
                <a:latin typeface="Verdana" charset="0"/>
              </a:endParaRPr>
            </a:p>
          </p:txBody>
        </p:sp>
        <p:sp>
          <p:nvSpPr>
            <p:cNvPr id="11294" name="Rectangle 10"/>
            <p:cNvSpPr>
              <a:spLocks noChangeArrowheads="1"/>
            </p:cNvSpPr>
            <p:nvPr/>
          </p:nvSpPr>
          <p:spPr bwMode="auto">
            <a:xfrm rot="16200000">
              <a:off x="3371850" y="4081463"/>
              <a:ext cx="460375" cy="460375"/>
            </a:xfrm>
            <a:prstGeom prst="rect">
              <a:avLst/>
            </a:prstGeom>
            <a:solidFill>
              <a:srgbClr val="C0C0C0"/>
            </a:solidFill>
            <a:ln w="9525">
              <a:noFill/>
              <a:miter lim="800000"/>
              <a:headEnd/>
              <a:tailEnd/>
            </a:ln>
          </p:spPr>
          <p:txBody>
            <a:bodyPr wrap="none" anchor="ctr"/>
            <a:lstStyle/>
            <a:p>
              <a:endParaRPr lang="fr-FR" dirty="0"/>
            </a:p>
          </p:txBody>
        </p:sp>
        <p:sp>
          <p:nvSpPr>
            <p:cNvPr id="11295" name="Rectangle 11"/>
            <p:cNvSpPr>
              <a:spLocks noChangeArrowheads="1"/>
            </p:cNvSpPr>
            <p:nvPr/>
          </p:nvSpPr>
          <p:spPr bwMode="auto">
            <a:xfrm>
              <a:off x="3376613" y="4127501"/>
              <a:ext cx="452438" cy="366713"/>
            </a:xfrm>
            <a:prstGeom prst="rect">
              <a:avLst/>
            </a:prstGeom>
            <a:noFill/>
            <a:ln w="9525">
              <a:noFill/>
              <a:miter lim="800000"/>
              <a:headEnd/>
              <a:tailEnd/>
            </a:ln>
          </p:spPr>
          <p:txBody>
            <a:bodyPr>
              <a:spAutoFit/>
            </a:bodyPr>
            <a:lstStyle/>
            <a:p>
              <a:pPr>
                <a:spcBef>
                  <a:spcPct val="50000"/>
                </a:spcBef>
              </a:pPr>
              <a:r>
                <a:rPr lang="fr-CA" b="1" dirty="0">
                  <a:latin typeface="Verdana" charset="0"/>
                </a:rPr>
                <a:t>V</a:t>
              </a:r>
              <a:endParaRPr lang="fr-FR" b="1" dirty="0">
                <a:latin typeface="Verdana" charset="0"/>
              </a:endParaRPr>
            </a:p>
          </p:txBody>
        </p:sp>
        <p:sp>
          <p:nvSpPr>
            <p:cNvPr id="11270" name="AutoShape 12"/>
            <p:cNvSpPr>
              <a:spLocks noChangeArrowheads="1"/>
            </p:cNvSpPr>
            <p:nvPr>
              <p:custDataLst>
                <p:tags r:id="rId4"/>
              </p:custDataLst>
            </p:nvPr>
          </p:nvSpPr>
          <p:spPr bwMode="auto">
            <a:xfrm>
              <a:off x="5118100" y="2051050"/>
              <a:ext cx="714375" cy="593725"/>
            </a:xfrm>
            <a:prstGeom prst="triangle">
              <a:avLst>
                <a:gd name="adj" fmla="val 50000"/>
              </a:avLst>
            </a:prstGeom>
            <a:solidFill>
              <a:srgbClr val="116CDB"/>
            </a:solidFill>
            <a:ln w="9525">
              <a:noFill/>
              <a:miter lim="800000"/>
              <a:headEnd/>
              <a:tailEnd/>
            </a:ln>
          </p:spPr>
          <p:txBody>
            <a:bodyPr wrap="none" anchor="ctr"/>
            <a:lstStyle/>
            <a:p>
              <a:endParaRPr lang="fr-FR" dirty="0"/>
            </a:p>
          </p:txBody>
        </p:sp>
        <p:sp>
          <p:nvSpPr>
            <p:cNvPr id="11271" name="Rectangle 13"/>
            <p:cNvSpPr>
              <a:spLocks noChangeArrowheads="1"/>
            </p:cNvSpPr>
            <p:nvPr>
              <p:custDataLst>
                <p:tags r:id="rId5"/>
              </p:custDataLst>
            </p:nvPr>
          </p:nvSpPr>
          <p:spPr bwMode="auto">
            <a:xfrm>
              <a:off x="5334000" y="2343150"/>
              <a:ext cx="508000" cy="274638"/>
            </a:xfrm>
            <a:prstGeom prst="rect">
              <a:avLst/>
            </a:prstGeom>
            <a:noFill/>
            <a:ln w="9525">
              <a:noFill/>
              <a:miter lim="800000"/>
              <a:headEnd/>
              <a:tailEnd/>
            </a:ln>
          </p:spPr>
          <p:txBody>
            <a:bodyPr lIns="0" tIns="0" rIns="0" bIns="0">
              <a:spAutoFit/>
            </a:bodyPr>
            <a:lstStyle/>
            <a:p>
              <a:pPr>
                <a:spcBef>
                  <a:spcPct val="50000"/>
                </a:spcBef>
              </a:pPr>
              <a:r>
                <a:rPr lang="fr-CA" b="1" dirty="0">
                  <a:latin typeface="Verdana" charset="0"/>
                </a:rPr>
                <a:t>B</a:t>
              </a:r>
              <a:endParaRPr lang="fr-FR" b="1" dirty="0">
                <a:latin typeface="Verdana" charset="0"/>
              </a:endParaRPr>
            </a:p>
          </p:txBody>
        </p:sp>
        <p:sp>
          <p:nvSpPr>
            <p:cNvPr id="11272" name="Rectangle 14"/>
            <p:cNvSpPr>
              <a:spLocks noChangeArrowheads="1"/>
            </p:cNvSpPr>
            <p:nvPr>
              <p:custDataLst>
                <p:tags r:id="rId6"/>
              </p:custDataLst>
            </p:nvPr>
          </p:nvSpPr>
          <p:spPr bwMode="auto">
            <a:xfrm rot="2700000">
              <a:off x="3610769" y="3315494"/>
              <a:ext cx="1830388" cy="95250"/>
            </a:xfrm>
            <a:prstGeom prst="rect">
              <a:avLst/>
            </a:prstGeom>
            <a:gradFill rotWithShape="1">
              <a:gsLst>
                <a:gs pos="0">
                  <a:srgbClr val="DE0EE3">
                    <a:alpha val="50000"/>
                  </a:srgbClr>
                </a:gs>
                <a:gs pos="100000">
                  <a:srgbClr val="FFFF66"/>
                </a:gs>
              </a:gsLst>
              <a:lin ang="0" scaled="1"/>
            </a:gradFill>
            <a:ln w="9525">
              <a:noFill/>
              <a:miter lim="800000"/>
              <a:headEnd/>
              <a:tailEnd/>
            </a:ln>
          </p:spPr>
          <p:txBody>
            <a:bodyPr wrap="none" anchor="ctr"/>
            <a:lstStyle/>
            <a:p>
              <a:endParaRPr lang="fr-FR" dirty="0"/>
            </a:p>
          </p:txBody>
        </p:sp>
        <p:sp>
          <p:nvSpPr>
            <p:cNvPr id="11273" name="Rectangle 15"/>
            <p:cNvSpPr>
              <a:spLocks noChangeArrowheads="1"/>
            </p:cNvSpPr>
            <p:nvPr>
              <p:custDataLst>
                <p:tags r:id="rId7"/>
              </p:custDataLst>
            </p:nvPr>
          </p:nvSpPr>
          <p:spPr bwMode="auto">
            <a:xfrm rot="-2700000">
              <a:off x="3621088" y="3321050"/>
              <a:ext cx="1812925" cy="85725"/>
            </a:xfrm>
            <a:prstGeom prst="rect">
              <a:avLst/>
            </a:prstGeom>
            <a:gradFill rotWithShape="1">
              <a:gsLst>
                <a:gs pos="0">
                  <a:srgbClr val="B2B2B2">
                    <a:alpha val="50000"/>
                  </a:srgbClr>
                </a:gs>
                <a:gs pos="100000">
                  <a:srgbClr val="116CDB"/>
                </a:gs>
              </a:gsLst>
              <a:lin ang="0" scaled="1"/>
            </a:gradFill>
            <a:ln w="9525">
              <a:noFill/>
              <a:miter lim="800000"/>
              <a:headEnd/>
              <a:tailEnd/>
            </a:ln>
          </p:spPr>
          <p:txBody>
            <a:bodyPr wrap="none" anchor="ctr"/>
            <a:lstStyle/>
            <a:p>
              <a:endParaRPr lang="fr-FR" dirty="0"/>
            </a:p>
          </p:txBody>
        </p:sp>
        <p:sp>
          <p:nvSpPr>
            <p:cNvPr id="391184" name="Text Box 16"/>
            <p:cNvSpPr txBox="1">
              <a:spLocks noChangeArrowheads="1"/>
            </p:cNvSpPr>
            <p:nvPr>
              <p:custDataLst>
                <p:tags r:id="rId8"/>
              </p:custDataLst>
            </p:nvPr>
          </p:nvSpPr>
          <p:spPr bwMode="auto">
            <a:xfrm>
              <a:off x="1130300" y="2263775"/>
              <a:ext cx="2012950" cy="369888"/>
            </a:xfrm>
            <a:prstGeom prst="rect">
              <a:avLst/>
            </a:prstGeom>
            <a:noFill/>
            <a:ln w="9525">
              <a:noFill/>
              <a:miter lim="800000"/>
              <a:headEnd/>
              <a:tailEnd/>
            </a:ln>
          </p:spPr>
          <p:txBody>
            <a:bodyPr>
              <a:spAutoFit/>
            </a:bodyPr>
            <a:lstStyle/>
            <a:p>
              <a:pPr>
                <a:spcBef>
                  <a:spcPct val="50000"/>
                </a:spcBef>
              </a:pPr>
              <a:r>
                <a:rPr lang="fr-CA" b="1" dirty="0">
                  <a:latin typeface="Verdana" charset="0"/>
                </a:rPr>
                <a:t>ADAPTATION</a:t>
              </a:r>
              <a:endParaRPr lang="fr-FR" b="1" dirty="0">
                <a:latin typeface="Verdana" charset="0"/>
              </a:endParaRPr>
            </a:p>
          </p:txBody>
        </p:sp>
        <p:sp>
          <p:nvSpPr>
            <p:cNvPr id="391185" name="Text Box 17"/>
            <p:cNvSpPr txBox="1">
              <a:spLocks noChangeArrowheads="1"/>
            </p:cNvSpPr>
            <p:nvPr>
              <p:custDataLst>
                <p:tags r:id="rId9"/>
              </p:custDataLst>
            </p:nvPr>
          </p:nvSpPr>
          <p:spPr bwMode="auto">
            <a:xfrm>
              <a:off x="5937250" y="2157413"/>
              <a:ext cx="1238250" cy="411162"/>
            </a:xfrm>
            <a:prstGeom prst="rect">
              <a:avLst/>
            </a:prstGeom>
            <a:noFill/>
            <a:ln w="9525">
              <a:noFill/>
              <a:miter lim="800000"/>
              <a:headEnd/>
              <a:tailEnd/>
            </a:ln>
          </p:spPr>
          <p:txBody>
            <a:bodyPr>
              <a:spAutoFit/>
            </a:bodyPr>
            <a:lstStyle/>
            <a:p>
              <a:pPr>
                <a:spcBef>
                  <a:spcPct val="50000"/>
                </a:spcBef>
              </a:pPr>
              <a:r>
                <a:rPr lang="fr-CA" sz="700" b="1" dirty="0">
                  <a:solidFill>
                    <a:schemeClr val="bg2"/>
                  </a:solidFill>
                  <a:latin typeface="Verdana" charset="0"/>
                </a:rPr>
                <a:t>ATTEINTE DES</a:t>
              </a:r>
              <a:br>
                <a:rPr lang="fr-CA" sz="700" b="1" dirty="0">
                  <a:solidFill>
                    <a:schemeClr val="bg2"/>
                  </a:solidFill>
                  <a:latin typeface="Verdana" charset="0"/>
                </a:rPr>
              </a:br>
              <a:r>
                <a:rPr lang="fr-CA" b="1" dirty="0">
                  <a:latin typeface="Verdana" charset="0"/>
                </a:rPr>
                <a:t>BUTS</a:t>
              </a:r>
              <a:endParaRPr lang="fr-FR" b="1" dirty="0">
                <a:latin typeface="Verdana" charset="0"/>
              </a:endParaRPr>
            </a:p>
          </p:txBody>
        </p:sp>
        <p:sp>
          <p:nvSpPr>
            <p:cNvPr id="391186" name="Text Box 18"/>
            <p:cNvSpPr txBox="1">
              <a:spLocks noChangeArrowheads="1"/>
            </p:cNvSpPr>
            <p:nvPr>
              <p:custDataLst>
                <p:tags r:id="rId10"/>
              </p:custDataLst>
            </p:nvPr>
          </p:nvSpPr>
          <p:spPr bwMode="auto">
            <a:xfrm>
              <a:off x="1146175" y="4098925"/>
              <a:ext cx="1771650" cy="411163"/>
            </a:xfrm>
            <a:prstGeom prst="rect">
              <a:avLst/>
            </a:prstGeom>
            <a:noFill/>
            <a:ln w="9525">
              <a:noFill/>
              <a:miter lim="800000"/>
              <a:headEnd/>
              <a:tailEnd/>
            </a:ln>
          </p:spPr>
          <p:txBody>
            <a:bodyPr>
              <a:spAutoFit/>
            </a:bodyPr>
            <a:lstStyle/>
            <a:p>
              <a:pPr>
                <a:spcBef>
                  <a:spcPct val="50000"/>
                </a:spcBef>
              </a:pPr>
              <a:r>
                <a:rPr lang="fr-CA" sz="700" b="1" dirty="0">
                  <a:solidFill>
                    <a:schemeClr val="bg2"/>
                  </a:solidFill>
                  <a:latin typeface="Verdana" charset="0"/>
                </a:rPr>
                <a:t>MAINTIEN DES</a:t>
              </a:r>
              <a:r>
                <a:rPr lang="fr-CA" dirty="0"/>
                <a:t/>
              </a:r>
              <a:br>
                <a:rPr lang="fr-CA" dirty="0"/>
              </a:br>
              <a:r>
                <a:rPr lang="fr-CA" b="1" dirty="0">
                  <a:latin typeface="Verdana" charset="0"/>
                </a:rPr>
                <a:t>VALEURS</a:t>
              </a:r>
              <a:endParaRPr lang="fr-FR" b="1" dirty="0">
                <a:latin typeface="Verdana" charset="0"/>
              </a:endParaRPr>
            </a:p>
          </p:txBody>
        </p:sp>
        <p:sp>
          <p:nvSpPr>
            <p:cNvPr id="391187" name="Text Box 19"/>
            <p:cNvSpPr txBox="1">
              <a:spLocks noChangeArrowheads="1"/>
            </p:cNvSpPr>
            <p:nvPr>
              <p:custDataLst>
                <p:tags r:id="rId11"/>
              </p:custDataLst>
            </p:nvPr>
          </p:nvSpPr>
          <p:spPr bwMode="auto">
            <a:xfrm>
              <a:off x="5786438" y="4214813"/>
              <a:ext cx="2109787" cy="369887"/>
            </a:xfrm>
            <a:prstGeom prst="rect">
              <a:avLst/>
            </a:prstGeom>
            <a:noFill/>
            <a:ln w="9525">
              <a:noFill/>
              <a:miter lim="800000"/>
              <a:headEnd/>
              <a:tailEnd/>
            </a:ln>
          </p:spPr>
          <p:txBody>
            <a:bodyPr>
              <a:spAutoFit/>
            </a:bodyPr>
            <a:lstStyle/>
            <a:p>
              <a:pPr>
                <a:spcBef>
                  <a:spcPct val="50000"/>
                </a:spcBef>
              </a:pPr>
              <a:r>
                <a:rPr lang="fr-CA" b="1" dirty="0">
                  <a:latin typeface="Verdana" charset="0"/>
                </a:rPr>
                <a:t>PRODUCTION</a:t>
              </a:r>
              <a:endParaRPr lang="fr-FR" b="1" dirty="0">
                <a:latin typeface="Verdana" charset="0"/>
              </a:endParaRPr>
            </a:p>
          </p:txBody>
        </p:sp>
        <p:sp>
          <p:nvSpPr>
            <p:cNvPr id="27662" name="Text Box 20"/>
            <p:cNvSpPr txBox="1">
              <a:spLocks noChangeArrowheads="1"/>
            </p:cNvSpPr>
            <p:nvPr>
              <p:custDataLst>
                <p:tags r:id="rId12"/>
              </p:custDataLst>
            </p:nvPr>
          </p:nvSpPr>
          <p:spPr bwMode="auto">
            <a:xfrm>
              <a:off x="4171950" y="2232025"/>
              <a:ext cx="1238250" cy="304800"/>
            </a:xfrm>
            <a:prstGeom prst="rect">
              <a:avLst/>
            </a:prstGeom>
            <a:noFill/>
            <a:ln w="9525">
              <a:noFill/>
              <a:miter lim="800000"/>
              <a:headEnd/>
              <a:tailEnd/>
            </a:ln>
          </p:spPr>
          <p:txBody>
            <a:bodyPr>
              <a:spAutoFit/>
            </a:bodyPr>
            <a:lstStyle/>
            <a:p>
              <a:pPr>
                <a:spcBef>
                  <a:spcPct val="50000"/>
                </a:spcBef>
                <a:defRPr/>
              </a:pPr>
              <a:r>
                <a:rPr lang="fr-CA" sz="700" b="1" dirty="0">
                  <a:solidFill>
                    <a:schemeClr val="tx1">
                      <a:lumMod val="50000"/>
                      <a:lumOff val="50000"/>
                    </a:schemeClr>
                  </a:solidFill>
                  <a:latin typeface="Verdana" pitchFamily="16" charset="0"/>
                </a:rPr>
                <a:t>ÉQUILIBRE</a:t>
              </a:r>
              <a:br>
                <a:rPr lang="fr-CA" sz="700" b="1" dirty="0">
                  <a:solidFill>
                    <a:schemeClr val="tx1">
                      <a:lumMod val="50000"/>
                      <a:lumOff val="50000"/>
                    </a:schemeClr>
                  </a:solidFill>
                  <a:latin typeface="Verdana" pitchFamily="16" charset="0"/>
                </a:rPr>
              </a:br>
              <a:r>
                <a:rPr lang="fr-CA" sz="700" b="1" dirty="0">
                  <a:solidFill>
                    <a:schemeClr val="tx1">
                      <a:lumMod val="50000"/>
                      <a:lumOff val="50000"/>
                    </a:schemeClr>
                  </a:solidFill>
                  <a:latin typeface="Verdana" pitchFamily="16" charset="0"/>
                </a:rPr>
                <a:t>STRATÉGIQUE</a:t>
              </a:r>
              <a:endParaRPr lang="fr-FR" sz="700" b="1" dirty="0">
                <a:solidFill>
                  <a:schemeClr val="tx1">
                    <a:lumMod val="50000"/>
                    <a:lumOff val="50000"/>
                  </a:schemeClr>
                </a:solidFill>
                <a:latin typeface="Verdana" pitchFamily="16" charset="0"/>
              </a:endParaRPr>
            </a:p>
          </p:txBody>
        </p:sp>
        <p:sp>
          <p:nvSpPr>
            <p:cNvPr id="27663" name="Text Box 21"/>
            <p:cNvSpPr txBox="1">
              <a:spLocks noChangeArrowheads="1"/>
            </p:cNvSpPr>
            <p:nvPr>
              <p:custDataLst>
                <p:tags r:id="rId13"/>
              </p:custDataLst>
            </p:nvPr>
          </p:nvSpPr>
          <p:spPr bwMode="auto">
            <a:xfrm>
              <a:off x="4171950" y="4114800"/>
              <a:ext cx="1238250" cy="304800"/>
            </a:xfrm>
            <a:prstGeom prst="rect">
              <a:avLst/>
            </a:prstGeom>
            <a:noFill/>
            <a:ln w="9525">
              <a:noFill/>
              <a:miter lim="800000"/>
              <a:headEnd/>
              <a:tailEnd/>
            </a:ln>
          </p:spPr>
          <p:txBody>
            <a:bodyPr>
              <a:spAutoFit/>
            </a:bodyPr>
            <a:lstStyle/>
            <a:p>
              <a:pPr>
                <a:spcBef>
                  <a:spcPct val="50000"/>
                </a:spcBef>
                <a:defRPr/>
              </a:pPr>
              <a:r>
                <a:rPr lang="fr-CA" sz="700" b="1" dirty="0">
                  <a:solidFill>
                    <a:schemeClr val="tx1">
                      <a:lumMod val="50000"/>
                      <a:lumOff val="50000"/>
                    </a:schemeClr>
                  </a:solidFill>
                  <a:latin typeface="Verdana" pitchFamily="16" charset="0"/>
                </a:rPr>
                <a:t>ÉQUILIBRE</a:t>
              </a:r>
              <a:br>
                <a:rPr lang="fr-CA" sz="700" b="1" dirty="0">
                  <a:solidFill>
                    <a:schemeClr val="tx1">
                      <a:lumMod val="50000"/>
                      <a:lumOff val="50000"/>
                    </a:schemeClr>
                  </a:solidFill>
                  <a:latin typeface="Verdana" pitchFamily="16" charset="0"/>
                </a:rPr>
              </a:br>
              <a:r>
                <a:rPr lang="fr-CA" sz="700" b="1" dirty="0">
                  <a:solidFill>
                    <a:schemeClr val="tx1">
                      <a:lumMod val="50000"/>
                      <a:lumOff val="50000"/>
                    </a:schemeClr>
                  </a:solidFill>
                  <a:latin typeface="Verdana" pitchFamily="16" charset="0"/>
                </a:rPr>
                <a:t>OPÉRATIONNEL</a:t>
              </a:r>
              <a:endParaRPr lang="fr-FR" sz="700" b="1" dirty="0">
                <a:solidFill>
                  <a:schemeClr val="tx1">
                    <a:lumMod val="50000"/>
                    <a:lumOff val="50000"/>
                  </a:schemeClr>
                </a:solidFill>
                <a:latin typeface="Verdana" pitchFamily="16" charset="0"/>
              </a:endParaRPr>
            </a:p>
          </p:txBody>
        </p:sp>
        <p:sp>
          <p:nvSpPr>
            <p:cNvPr id="27664" name="Text Box 22"/>
            <p:cNvSpPr txBox="1">
              <a:spLocks noChangeArrowheads="1"/>
            </p:cNvSpPr>
            <p:nvPr>
              <p:custDataLst>
                <p:tags r:id="rId14"/>
              </p:custDataLst>
            </p:nvPr>
          </p:nvSpPr>
          <p:spPr bwMode="auto">
            <a:xfrm rot="5400000">
              <a:off x="4816475" y="3495675"/>
              <a:ext cx="1238250" cy="304800"/>
            </a:xfrm>
            <a:prstGeom prst="rect">
              <a:avLst/>
            </a:prstGeom>
            <a:noFill/>
            <a:ln w="9525">
              <a:noFill/>
              <a:miter lim="800000"/>
              <a:headEnd/>
              <a:tailEnd/>
            </a:ln>
          </p:spPr>
          <p:txBody>
            <a:bodyPr>
              <a:spAutoFit/>
            </a:bodyPr>
            <a:lstStyle/>
            <a:p>
              <a:pPr>
                <a:spcBef>
                  <a:spcPct val="50000"/>
                </a:spcBef>
                <a:defRPr/>
              </a:pPr>
              <a:r>
                <a:rPr lang="fr-CA" sz="700" b="1" dirty="0">
                  <a:solidFill>
                    <a:schemeClr val="tx1">
                      <a:lumMod val="50000"/>
                      <a:lumOff val="50000"/>
                    </a:schemeClr>
                  </a:solidFill>
                  <a:latin typeface="Verdana" pitchFamily="16" charset="0"/>
                </a:rPr>
                <a:t>ÉQUILIBRE</a:t>
              </a:r>
              <a:br>
                <a:rPr lang="fr-CA" sz="700" b="1" dirty="0">
                  <a:solidFill>
                    <a:schemeClr val="tx1">
                      <a:lumMod val="50000"/>
                      <a:lumOff val="50000"/>
                    </a:schemeClr>
                  </a:solidFill>
                  <a:latin typeface="Verdana" pitchFamily="16" charset="0"/>
                </a:rPr>
              </a:br>
              <a:r>
                <a:rPr lang="fr-CA" sz="700" b="1" dirty="0">
                  <a:solidFill>
                    <a:schemeClr val="tx1">
                      <a:lumMod val="50000"/>
                      <a:lumOff val="50000"/>
                    </a:schemeClr>
                  </a:solidFill>
                  <a:latin typeface="Verdana" pitchFamily="16" charset="0"/>
                </a:rPr>
                <a:t>TACTIQUE</a:t>
              </a:r>
              <a:endParaRPr lang="fr-FR" sz="700" b="1" dirty="0">
                <a:solidFill>
                  <a:schemeClr val="tx1">
                    <a:lumMod val="50000"/>
                    <a:lumOff val="50000"/>
                  </a:schemeClr>
                </a:solidFill>
                <a:latin typeface="Verdana" pitchFamily="16" charset="0"/>
              </a:endParaRPr>
            </a:p>
          </p:txBody>
        </p:sp>
        <p:sp>
          <p:nvSpPr>
            <p:cNvPr id="27665" name="Text Box 23"/>
            <p:cNvSpPr txBox="1">
              <a:spLocks noChangeArrowheads="1"/>
            </p:cNvSpPr>
            <p:nvPr>
              <p:custDataLst>
                <p:tags r:id="rId15"/>
              </p:custDataLst>
            </p:nvPr>
          </p:nvSpPr>
          <p:spPr bwMode="auto">
            <a:xfrm rot="16200000">
              <a:off x="2890838" y="2828926"/>
              <a:ext cx="1238250" cy="304800"/>
            </a:xfrm>
            <a:prstGeom prst="rect">
              <a:avLst/>
            </a:prstGeom>
            <a:noFill/>
            <a:ln w="9525">
              <a:noFill/>
              <a:miter lim="800000"/>
              <a:headEnd/>
              <a:tailEnd/>
            </a:ln>
          </p:spPr>
          <p:txBody>
            <a:bodyPr>
              <a:spAutoFit/>
            </a:bodyPr>
            <a:lstStyle/>
            <a:p>
              <a:pPr>
                <a:spcBef>
                  <a:spcPct val="50000"/>
                </a:spcBef>
                <a:defRPr/>
              </a:pPr>
              <a:r>
                <a:rPr lang="fr-CA" sz="700" b="1" dirty="0">
                  <a:solidFill>
                    <a:schemeClr val="tx1">
                      <a:lumMod val="50000"/>
                      <a:lumOff val="50000"/>
                    </a:schemeClr>
                  </a:solidFill>
                  <a:latin typeface="Verdana" pitchFamily="16" charset="0"/>
                </a:rPr>
                <a:t>ÉQUILIBRE</a:t>
              </a:r>
              <a:br>
                <a:rPr lang="fr-CA" sz="700" b="1" dirty="0">
                  <a:solidFill>
                    <a:schemeClr val="tx1">
                      <a:lumMod val="50000"/>
                      <a:lumOff val="50000"/>
                    </a:schemeClr>
                  </a:solidFill>
                  <a:latin typeface="Verdana" pitchFamily="16" charset="0"/>
                </a:rPr>
              </a:br>
              <a:r>
                <a:rPr lang="fr-CA" sz="700" b="1" dirty="0">
                  <a:solidFill>
                    <a:schemeClr val="tx1">
                      <a:lumMod val="50000"/>
                      <a:lumOff val="50000"/>
                    </a:schemeClr>
                  </a:solidFill>
                  <a:latin typeface="Verdana" pitchFamily="16" charset="0"/>
                </a:rPr>
                <a:t>CONTEXTUEL</a:t>
              </a:r>
              <a:endParaRPr lang="fr-FR" sz="700" b="1" dirty="0">
                <a:solidFill>
                  <a:schemeClr val="tx1">
                    <a:lumMod val="50000"/>
                    <a:lumOff val="50000"/>
                  </a:schemeClr>
                </a:solidFill>
                <a:latin typeface="Verdana" pitchFamily="16" charset="0"/>
              </a:endParaRPr>
            </a:p>
          </p:txBody>
        </p:sp>
        <p:sp>
          <p:nvSpPr>
            <p:cNvPr id="27666" name="Text Box 24"/>
            <p:cNvSpPr txBox="1">
              <a:spLocks noChangeArrowheads="1"/>
            </p:cNvSpPr>
            <p:nvPr>
              <p:custDataLst>
                <p:tags r:id="rId16"/>
              </p:custDataLst>
            </p:nvPr>
          </p:nvSpPr>
          <p:spPr bwMode="auto">
            <a:xfrm rot="18900000">
              <a:off x="3401332" y="3015343"/>
              <a:ext cx="2360613" cy="198437"/>
            </a:xfrm>
            <a:prstGeom prst="rect">
              <a:avLst/>
            </a:prstGeom>
            <a:noFill/>
            <a:ln w="9525">
              <a:noFill/>
              <a:miter lim="800000"/>
              <a:headEnd/>
              <a:tailEnd/>
            </a:ln>
          </p:spPr>
          <p:txBody>
            <a:bodyPr>
              <a:spAutoFit/>
            </a:bodyPr>
            <a:lstStyle/>
            <a:p>
              <a:pPr>
                <a:spcBef>
                  <a:spcPct val="50000"/>
                </a:spcBef>
                <a:defRPr/>
              </a:pPr>
              <a:r>
                <a:rPr lang="fr-CA" sz="700" b="1" dirty="0">
                  <a:solidFill>
                    <a:schemeClr val="tx1">
                      <a:lumMod val="50000"/>
                      <a:lumOff val="50000"/>
                    </a:schemeClr>
                  </a:solidFill>
                  <a:latin typeface="Verdana" pitchFamily="16" charset="0"/>
                </a:rPr>
                <a:t>ÉQUILIBRE          LÉGITIMATIF</a:t>
              </a:r>
              <a:endParaRPr lang="fr-FR" sz="700" b="1" dirty="0">
                <a:solidFill>
                  <a:schemeClr val="tx1">
                    <a:lumMod val="50000"/>
                    <a:lumOff val="50000"/>
                  </a:schemeClr>
                </a:solidFill>
                <a:latin typeface="Verdana" pitchFamily="16" charset="0"/>
              </a:endParaRPr>
            </a:p>
          </p:txBody>
        </p:sp>
        <p:sp>
          <p:nvSpPr>
            <p:cNvPr id="27667" name="Text Box 25"/>
            <p:cNvSpPr txBox="1">
              <a:spLocks noChangeArrowheads="1"/>
            </p:cNvSpPr>
            <p:nvPr>
              <p:custDataLst>
                <p:tags r:id="rId17"/>
              </p:custDataLst>
            </p:nvPr>
          </p:nvSpPr>
          <p:spPr bwMode="auto">
            <a:xfrm rot="2700000">
              <a:off x="3786078" y="3372534"/>
              <a:ext cx="2266950" cy="198438"/>
            </a:xfrm>
            <a:prstGeom prst="rect">
              <a:avLst/>
            </a:prstGeom>
            <a:noFill/>
            <a:ln w="9525">
              <a:noFill/>
              <a:miter lim="800000"/>
              <a:headEnd/>
              <a:tailEnd/>
            </a:ln>
          </p:spPr>
          <p:txBody>
            <a:bodyPr>
              <a:spAutoFit/>
            </a:bodyPr>
            <a:lstStyle/>
            <a:p>
              <a:pPr>
                <a:spcBef>
                  <a:spcPct val="50000"/>
                </a:spcBef>
                <a:defRPr/>
              </a:pPr>
              <a:r>
                <a:rPr lang="fr-CA" sz="700" b="1" dirty="0">
                  <a:solidFill>
                    <a:schemeClr val="tx1">
                      <a:lumMod val="50000"/>
                      <a:lumOff val="50000"/>
                    </a:schemeClr>
                  </a:solidFill>
                  <a:latin typeface="Verdana" pitchFamily="16" charset="0"/>
                </a:rPr>
                <a:t>ÉQUILIBRE             ALLOCATIF</a:t>
              </a:r>
              <a:endParaRPr lang="fr-FR" sz="700" b="1" dirty="0">
                <a:solidFill>
                  <a:schemeClr val="tx1">
                    <a:lumMod val="50000"/>
                    <a:lumOff val="50000"/>
                  </a:schemeClr>
                </a:solidFill>
                <a:latin typeface="Verdana" pitchFamily="16" charset="0"/>
              </a:endParaRPr>
            </a:p>
          </p:txBody>
        </p:sp>
        <p:sp>
          <p:nvSpPr>
            <p:cNvPr id="391194" name="Text Box 26"/>
            <p:cNvSpPr txBox="1">
              <a:spLocks noChangeArrowheads="1"/>
            </p:cNvSpPr>
            <p:nvPr>
              <p:custDataLst>
                <p:tags r:id="rId18"/>
              </p:custDataLst>
            </p:nvPr>
          </p:nvSpPr>
          <p:spPr bwMode="auto">
            <a:xfrm>
              <a:off x="1104900" y="1352550"/>
              <a:ext cx="3314700" cy="854075"/>
            </a:xfrm>
            <a:prstGeom prst="rect">
              <a:avLst/>
            </a:prstGeom>
            <a:noFill/>
            <a:ln w="9525">
              <a:noFill/>
              <a:miter lim="800000"/>
              <a:headEnd/>
              <a:tailEnd/>
            </a:ln>
          </p:spPr>
          <p:txBody>
            <a:bodyPr>
              <a:spAutoFit/>
            </a:bodyPr>
            <a:lstStyle/>
            <a:p>
              <a:pPr marL="114300" indent="-114300">
                <a:buFontTx/>
                <a:buChar char="•"/>
                <a:defRPr/>
              </a:pPr>
              <a:r>
                <a:rPr lang="fr-CA" sz="1000" b="1" dirty="0">
                  <a:solidFill>
                    <a:schemeClr val="tx1">
                      <a:lumMod val="50000"/>
                      <a:lumOff val="50000"/>
                    </a:schemeClr>
                  </a:solidFill>
                  <a:latin typeface="Verdana" pitchFamily="16" charset="0"/>
                </a:rPr>
                <a:t>Acquisition de ressources</a:t>
              </a:r>
            </a:p>
            <a:p>
              <a:pPr marL="114300" indent="-114300">
                <a:buFontTx/>
                <a:buChar char="•"/>
                <a:defRPr/>
              </a:pPr>
              <a:r>
                <a:rPr lang="fr-CA" sz="1000" b="1" dirty="0">
                  <a:solidFill>
                    <a:schemeClr val="tx1">
                      <a:lumMod val="50000"/>
                      <a:lumOff val="50000"/>
                    </a:schemeClr>
                  </a:solidFill>
                  <a:latin typeface="Verdana" pitchFamily="16" charset="0"/>
                </a:rPr>
                <a:t>Adaptation aux besoins de la population</a:t>
              </a:r>
            </a:p>
            <a:p>
              <a:pPr marL="114300" indent="-114300">
                <a:buFontTx/>
                <a:buChar char="•"/>
                <a:defRPr/>
              </a:pPr>
              <a:r>
                <a:rPr lang="fr-CA" sz="1000" b="1" dirty="0">
                  <a:solidFill>
                    <a:schemeClr val="tx1">
                      <a:lumMod val="50000"/>
                      <a:lumOff val="50000"/>
                    </a:schemeClr>
                  </a:solidFill>
                  <a:latin typeface="Verdana" pitchFamily="16" charset="0"/>
                </a:rPr>
                <a:t>Attraction des clientèles</a:t>
              </a:r>
            </a:p>
            <a:p>
              <a:pPr marL="114300" indent="-114300">
                <a:buFontTx/>
                <a:buChar char="•"/>
                <a:defRPr/>
              </a:pPr>
              <a:r>
                <a:rPr lang="fr-CA" sz="1000" b="1" dirty="0">
                  <a:solidFill>
                    <a:schemeClr val="tx1">
                      <a:lumMod val="50000"/>
                      <a:lumOff val="50000"/>
                    </a:schemeClr>
                  </a:solidFill>
                  <a:latin typeface="Verdana" pitchFamily="16" charset="0"/>
                </a:rPr>
                <a:t>Mobilisation de la communauté</a:t>
              </a:r>
            </a:p>
            <a:p>
              <a:pPr marL="114300" indent="-114300">
                <a:buFontTx/>
                <a:buChar char="•"/>
                <a:defRPr/>
              </a:pPr>
              <a:r>
                <a:rPr lang="fr-CA" sz="1000" b="1" dirty="0">
                  <a:solidFill>
                    <a:schemeClr val="tx1">
                      <a:lumMod val="50000"/>
                      <a:lumOff val="50000"/>
                    </a:schemeClr>
                  </a:solidFill>
                  <a:latin typeface="Verdana" pitchFamily="16" charset="0"/>
                </a:rPr>
                <a:t>Innovation et transformation</a:t>
              </a:r>
              <a:endParaRPr lang="fr-FR" sz="1000" b="1" dirty="0">
                <a:solidFill>
                  <a:schemeClr val="tx1">
                    <a:lumMod val="50000"/>
                    <a:lumOff val="50000"/>
                  </a:schemeClr>
                </a:solidFill>
                <a:latin typeface="Verdana" pitchFamily="16" charset="0"/>
              </a:endParaRPr>
            </a:p>
          </p:txBody>
        </p:sp>
        <p:sp>
          <p:nvSpPr>
            <p:cNvPr id="391195" name="Text Box 27"/>
            <p:cNvSpPr txBox="1">
              <a:spLocks noChangeArrowheads="1"/>
            </p:cNvSpPr>
            <p:nvPr>
              <p:custDataLst>
                <p:tags r:id="rId19"/>
              </p:custDataLst>
            </p:nvPr>
          </p:nvSpPr>
          <p:spPr bwMode="auto">
            <a:xfrm>
              <a:off x="5464175" y="1425575"/>
              <a:ext cx="2886075" cy="701675"/>
            </a:xfrm>
            <a:prstGeom prst="rect">
              <a:avLst/>
            </a:prstGeom>
            <a:noFill/>
            <a:ln w="9525">
              <a:noFill/>
              <a:miter lim="800000"/>
              <a:headEnd/>
              <a:tailEnd/>
            </a:ln>
          </p:spPr>
          <p:txBody>
            <a:bodyPr>
              <a:spAutoFit/>
            </a:bodyPr>
            <a:lstStyle/>
            <a:p>
              <a:pPr marL="114300" indent="-114300">
                <a:buFontTx/>
                <a:buChar char="•"/>
                <a:defRPr/>
              </a:pPr>
              <a:r>
                <a:rPr lang="fr-CA" sz="1000" b="1" dirty="0">
                  <a:solidFill>
                    <a:schemeClr val="tx1">
                      <a:lumMod val="50000"/>
                      <a:lumOff val="50000"/>
                    </a:schemeClr>
                  </a:solidFill>
                  <a:latin typeface="Verdana" pitchFamily="16" charset="0"/>
                </a:rPr>
                <a:t>Efficacité</a:t>
              </a:r>
            </a:p>
            <a:p>
              <a:pPr marL="114300" indent="-114300">
                <a:buFontTx/>
                <a:buChar char="•"/>
                <a:defRPr/>
              </a:pPr>
              <a:r>
                <a:rPr lang="fr-CA" sz="1000" b="1" dirty="0">
                  <a:solidFill>
                    <a:schemeClr val="tx1">
                      <a:lumMod val="50000"/>
                      <a:lumOff val="50000"/>
                    </a:schemeClr>
                  </a:solidFill>
                  <a:latin typeface="Verdana" pitchFamily="16" charset="0"/>
                </a:rPr>
                <a:t>Efficience</a:t>
              </a:r>
            </a:p>
            <a:p>
              <a:pPr marL="114300" indent="-114300">
                <a:buFontTx/>
                <a:buChar char="•"/>
                <a:defRPr/>
              </a:pPr>
              <a:r>
                <a:rPr lang="fr-CA" sz="1000" b="1" dirty="0">
                  <a:solidFill>
                    <a:schemeClr val="tx1">
                      <a:lumMod val="50000"/>
                      <a:lumOff val="50000"/>
                    </a:schemeClr>
                  </a:solidFill>
                  <a:latin typeface="Verdana" pitchFamily="16" charset="0"/>
                </a:rPr>
                <a:t>Équité de santé</a:t>
              </a:r>
            </a:p>
            <a:p>
              <a:pPr marL="114300" indent="-114300">
                <a:buFontTx/>
                <a:buChar char="•"/>
                <a:defRPr/>
              </a:pPr>
              <a:r>
                <a:rPr lang="fr-CA" sz="1000" b="1" dirty="0">
                  <a:solidFill>
                    <a:schemeClr val="tx1">
                      <a:lumMod val="50000"/>
                      <a:lumOff val="50000"/>
                    </a:schemeClr>
                  </a:solidFill>
                  <a:latin typeface="Verdana" pitchFamily="16" charset="0"/>
                </a:rPr>
                <a:t>Satisfaction de la population</a:t>
              </a:r>
              <a:endParaRPr lang="fr-FR" sz="1000" b="1" dirty="0">
                <a:solidFill>
                  <a:schemeClr val="tx1">
                    <a:lumMod val="50000"/>
                    <a:lumOff val="50000"/>
                  </a:schemeClr>
                </a:solidFill>
                <a:latin typeface="Verdana" pitchFamily="16" charset="0"/>
              </a:endParaRPr>
            </a:p>
          </p:txBody>
        </p:sp>
        <p:sp>
          <p:nvSpPr>
            <p:cNvPr id="391196" name="Text Box 28"/>
            <p:cNvSpPr txBox="1">
              <a:spLocks noChangeArrowheads="1"/>
            </p:cNvSpPr>
            <p:nvPr>
              <p:custDataLst>
                <p:tags r:id="rId20"/>
              </p:custDataLst>
            </p:nvPr>
          </p:nvSpPr>
          <p:spPr bwMode="auto">
            <a:xfrm>
              <a:off x="1104900" y="4575175"/>
              <a:ext cx="3314700" cy="1092607"/>
            </a:xfrm>
            <a:prstGeom prst="rect">
              <a:avLst/>
            </a:prstGeom>
            <a:noFill/>
            <a:ln w="9525">
              <a:noFill/>
              <a:miter lim="800000"/>
              <a:headEnd/>
              <a:tailEnd/>
            </a:ln>
          </p:spPr>
          <p:txBody>
            <a:bodyPr>
              <a:spAutoFit/>
            </a:bodyPr>
            <a:lstStyle/>
            <a:p>
              <a:pPr marL="114300" indent="-114300">
                <a:buFontTx/>
                <a:buChar char="•"/>
                <a:defRPr/>
              </a:pPr>
              <a:r>
                <a:rPr lang="fr-CA" sz="1000" b="1" dirty="0">
                  <a:solidFill>
                    <a:schemeClr val="tx1">
                      <a:lumMod val="50000"/>
                      <a:lumOff val="50000"/>
                    </a:schemeClr>
                  </a:solidFill>
                  <a:latin typeface="Verdana" pitchFamily="16" charset="0"/>
                </a:rPr>
                <a:t>Consensus sur les valeurs du système</a:t>
              </a:r>
              <a:endParaRPr lang="fr-CA" sz="1000" b="1" dirty="0" smtClean="0">
                <a:solidFill>
                  <a:schemeClr val="tx1">
                    <a:lumMod val="50000"/>
                    <a:lumOff val="50000"/>
                  </a:schemeClr>
                </a:solidFill>
                <a:latin typeface="Verdana" pitchFamily="16" charset="0"/>
              </a:endParaRPr>
            </a:p>
            <a:p>
              <a:pPr marL="114300" indent="-114300">
                <a:buFontTx/>
                <a:buChar char="•"/>
                <a:defRPr/>
              </a:pPr>
              <a:r>
                <a:rPr lang="fr-CA" sz="1000" b="1" dirty="0" smtClean="0">
                  <a:solidFill>
                    <a:schemeClr val="tx1">
                      <a:lumMod val="50000"/>
                      <a:lumOff val="50000"/>
                    </a:schemeClr>
                  </a:solidFill>
                  <a:latin typeface="Verdana" pitchFamily="16" charset="0"/>
                </a:rPr>
                <a:t>Qualité de vie au travail</a:t>
              </a:r>
            </a:p>
            <a:p>
              <a:pPr marL="571500" lvl="1" indent="-114300">
                <a:buFontTx/>
                <a:buChar char="•"/>
                <a:defRPr/>
              </a:pPr>
              <a:r>
                <a:rPr lang="fr-CA" sz="900" b="1" dirty="0" smtClean="0">
                  <a:solidFill>
                    <a:schemeClr val="tx1">
                      <a:lumMod val="50000"/>
                      <a:lumOff val="50000"/>
                    </a:schemeClr>
                  </a:solidFill>
                  <a:latin typeface="Verdana" pitchFamily="16" charset="0"/>
                </a:rPr>
                <a:t>Environnement de travail</a:t>
              </a:r>
            </a:p>
            <a:p>
              <a:pPr marL="571500" lvl="1" indent="-114300">
                <a:buFontTx/>
                <a:buChar char="•"/>
                <a:defRPr/>
              </a:pPr>
              <a:r>
                <a:rPr lang="fr-CA" sz="900" b="1" dirty="0" smtClean="0">
                  <a:solidFill>
                    <a:schemeClr val="tx1">
                      <a:lumMod val="50000"/>
                      <a:lumOff val="50000"/>
                    </a:schemeClr>
                  </a:solidFill>
                  <a:latin typeface="Verdana" pitchFamily="16" charset="0"/>
                </a:rPr>
                <a:t>Climat </a:t>
              </a:r>
              <a:r>
                <a:rPr lang="fr-CA" sz="900" b="1" dirty="0">
                  <a:solidFill>
                    <a:schemeClr val="tx1">
                      <a:lumMod val="50000"/>
                      <a:lumOff val="50000"/>
                    </a:schemeClr>
                  </a:solidFill>
                  <a:latin typeface="Verdana" pitchFamily="16" charset="0"/>
                </a:rPr>
                <a:t>organisationnel</a:t>
              </a:r>
              <a:endParaRPr lang="fr-CA" sz="900" b="1" dirty="0" smtClean="0">
                <a:solidFill>
                  <a:schemeClr val="tx1">
                    <a:lumMod val="50000"/>
                    <a:lumOff val="50000"/>
                  </a:schemeClr>
                </a:solidFill>
                <a:latin typeface="Verdana" pitchFamily="16" charset="0"/>
              </a:endParaRPr>
            </a:p>
            <a:p>
              <a:pPr marL="571500" lvl="1" indent="-114300">
                <a:buFontTx/>
                <a:buChar char="•"/>
                <a:defRPr/>
              </a:pPr>
              <a:r>
                <a:rPr lang="fr-CA" sz="900" b="1" dirty="0" smtClean="0">
                  <a:solidFill>
                    <a:schemeClr val="tx1">
                      <a:lumMod val="50000"/>
                      <a:lumOff val="50000"/>
                    </a:schemeClr>
                  </a:solidFill>
                  <a:latin typeface="Verdana" pitchFamily="16" charset="0"/>
                </a:rPr>
                <a:t>Statut </a:t>
              </a:r>
              <a:r>
                <a:rPr lang="fr-CA" sz="900" b="1" dirty="0">
                  <a:solidFill>
                    <a:schemeClr val="tx1">
                      <a:lumMod val="50000"/>
                      <a:lumOff val="50000"/>
                    </a:schemeClr>
                  </a:solidFill>
                  <a:latin typeface="Verdana" pitchFamily="16" charset="0"/>
                </a:rPr>
                <a:t>de santé des employés</a:t>
              </a:r>
              <a:endParaRPr lang="fr-CA" sz="900" b="1" dirty="0" smtClean="0">
                <a:solidFill>
                  <a:schemeClr val="tx1">
                    <a:lumMod val="50000"/>
                    <a:lumOff val="50000"/>
                  </a:schemeClr>
                </a:solidFill>
                <a:latin typeface="Verdana" pitchFamily="16" charset="0"/>
              </a:endParaRPr>
            </a:p>
            <a:p>
              <a:pPr marL="571500" lvl="1" indent="-114300">
                <a:buFontTx/>
                <a:buChar char="•"/>
                <a:defRPr/>
              </a:pPr>
              <a:r>
                <a:rPr lang="fr-CA" sz="900" b="1" dirty="0" smtClean="0">
                  <a:solidFill>
                    <a:schemeClr val="tx1">
                      <a:lumMod val="50000"/>
                      <a:lumOff val="50000"/>
                    </a:schemeClr>
                  </a:solidFill>
                  <a:latin typeface="Verdana" pitchFamily="16" charset="0"/>
                </a:rPr>
                <a:t>Réactions comportementales</a:t>
              </a:r>
            </a:p>
            <a:p>
              <a:pPr marL="571500" lvl="1" indent="-114300">
                <a:buFontTx/>
                <a:buChar char="•"/>
                <a:defRPr/>
              </a:pPr>
              <a:r>
                <a:rPr lang="fr-CA" sz="900" b="1" dirty="0" smtClean="0">
                  <a:solidFill>
                    <a:schemeClr val="tx1">
                      <a:lumMod val="50000"/>
                      <a:lumOff val="50000"/>
                    </a:schemeClr>
                  </a:solidFill>
                  <a:latin typeface="Verdana" pitchFamily="16" charset="0"/>
                </a:rPr>
                <a:t>satisfaction au travail</a:t>
              </a:r>
              <a:endParaRPr lang="fr-FR" sz="900" b="1" dirty="0">
                <a:solidFill>
                  <a:schemeClr val="tx1">
                    <a:lumMod val="50000"/>
                    <a:lumOff val="50000"/>
                  </a:schemeClr>
                </a:solidFill>
                <a:latin typeface="Verdana" pitchFamily="16" charset="0"/>
              </a:endParaRPr>
            </a:p>
          </p:txBody>
        </p:sp>
        <p:sp>
          <p:nvSpPr>
            <p:cNvPr id="11288" name="AutoShape 30"/>
            <p:cNvSpPr>
              <a:spLocks noChangeArrowheads="1"/>
            </p:cNvSpPr>
            <p:nvPr>
              <p:custDataLst>
                <p:tags r:id="rId21"/>
              </p:custDataLst>
            </p:nvPr>
          </p:nvSpPr>
          <p:spPr bwMode="auto">
            <a:xfrm>
              <a:off x="3262313" y="2098675"/>
              <a:ext cx="2533650" cy="25336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243 w 21600"/>
                <a:gd name="T13" fmla="*/ 0 h 21600"/>
                <a:gd name="T14" fmla="*/ 18357 w 21600"/>
                <a:gd name="T15" fmla="*/ 3567 h 21600"/>
              </a:gdLst>
              <a:ahLst/>
              <a:cxnLst>
                <a:cxn ang="T8">
                  <a:pos x="T0" y="T1"/>
                </a:cxn>
                <a:cxn ang="T9">
                  <a:pos x="T2" y="T3"/>
                </a:cxn>
                <a:cxn ang="T10">
                  <a:pos x="T4" y="T5"/>
                </a:cxn>
                <a:cxn ang="T11">
                  <a:pos x="T6" y="T7"/>
                </a:cxn>
              </a:cxnLst>
              <a:rect l="T12" t="T13" r="T14" b="T15"/>
              <a:pathLst>
                <a:path w="21600" h="21600">
                  <a:moveTo>
                    <a:pt x="5278" y="2314"/>
                  </a:moveTo>
                  <a:cubicBezTo>
                    <a:pt x="6921" y="1245"/>
                    <a:pt x="8839" y="676"/>
                    <a:pt x="10800" y="676"/>
                  </a:cubicBezTo>
                  <a:cubicBezTo>
                    <a:pt x="12760" y="676"/>
                    <a:pt x="14678" y="1245"/>
                    <a:pt x="16321" y="2314"/>
                  </a:cubicBezTo>
                  <a:lnTo>
                    <a:pt x="16690" y="1747"/>
                  </a:lnTo>
                  <a:cubicBezTo>
                    <a:pt x="14937" y="607"/>
                    <a:pt x="12891" y="0"/>
                    <a:pt x="10799" y="0"/>
                  </a:cubicBezTo>
                  <a:cubicBezTo>
                    <a:pt x="8708" y="0"/>
                    <a:pt x="6662" y="607"/>
                    <a:pt x="4909" y="1747"/>
                  </a:cubicBezTo>
                  <a:close/>
                </a:path>
              </a:pathLst>
            </a:custGeom>
            <a:gradFill rotWithShape="1">
              <a:gsLst>
                <a:gs pos="0">
                  <a:srgbClr val="DE0EE3"/>
                </a:gs>
                <a:gs pos="100000">
                  <a:srgbClr val="0066FF"/>
                </a:gs>
              </a:gsLst>
              <a:lin ang="0" scaled="1"/>
            </a:gradFill>
            <a:ln w="9525">
              <a:noFill/>
              <a:miter lim="800000"/>
              <a:headEnd/>
              <a:tailEnd/>
            </a:ln>
          </p:spPr>
          <p:txBody>
            <a:bodyPr wrap="none" anchor="ctr"/>
            <a:lstStyle/>
            <a:p>
              <a:endParaRPr lang="fr-FR" dirty="0"/>
            </a:p>
          </p:txBody>
        </p:sp>
        <p:sp>
          <p:nvSpPr>
            <p:cNvPr id="11289" name="AutoShape 31"/>
            <p:cNvSpPr>
              <a:spLocks noChangeArrowheads="1"/>
            </p:cNvSpPr>
            <p:nvPr>
              <p:custDataLst>
                <p:tags r:id="rId22"/>
              </p:custDataLst>
            </p:nvPr>
          </p:nvSpPr>
          <p:spPr bwMode="auto">
            <a:xfrm flipV="1">
              <a:off x="3255963" y="2105025"/>
              <a:ext cx="2533650" cy="25336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864 w 21600"/>
                <a:gd name="T13" fmla="*/ 0 h 21600"/>
                <a:gd name="T14" fmla="*/ 17736 w 21600"/>
                <a:gd name="T15" fmla="*/ 3198 h 21600"/>
              </a:gdLst>
              <a:ahLst/>
              <a:cxnLst>
                <a:cxn ang="T8">
                  <a:pos x="T0" y="T1"/>
                </a:cxn>
                <a:cxn ang="T9">
                  <a:pos x="T2" y="T3"/>
                </a:cxn>
                <a:cxn ang="T10">
                  <a:pos x="T4" y="T5"/>
                </a:cxn>
                <a:cxn ang="T11">
                  <a:pos x="T6" y="T7"/>
                </a:cxn>
              </a:cxnLst>
              <a:rect l="T12" t="T13" r="T14" b="T15"/>
              <a:pathLst>
                <a:path w="21600" h="21600">
                  <a:moveTo>
                    <a:pt x="5995" y="2124"/>
                  </a:moveTo>
                  <a:cubicBezTo>
                    <a:pt x="7465" y="1310"/>
                    <a:pt x="9119" y="883"/>
                    <a:pt x="10800" y="883"/>
                  </a:cubicBezTo>
                  <a:cubicBezTo>
                    <a:pt x="12480" y="883"/>
                    <a:pt x="14134" y="1310"/>
                    <a:pt x="15604" y="2124"/>
                  </a:cubicBezTo>
                  <a:lnTo>
                    <a:pt x="16032" y="1352"/>
                  </a:lnTo>
                  <a:cubicBezTo>
                    <a:pt x="14431" y="465"/>
                    <a:pt x="12630" y="0"/>
                    <a:pt x="10799" y="0"/>
                  </a:cubicBezTo>
                  <a:cubicBezTo>
                    <a:pt x="8969" y="0"/>
                    <a:pt x="7168" y="465"/>
                    <a:pt x="5567" y="1352"/>
                  </a:cubicBezTo>
                  <a:close/>
                </a:path>
              </a:pathLst>
            </a:custGeom>
            <a:gradFill rotWithShape="1">
              <a:gsLst>
                <a:gs pos="0">
                  <a:srgbClr val="C0C0C0"/>
                </a:gs>
                <a:gs pos="100000">
                  <a:srgbClr val="FFFF00"/>
                </a:gs>
              </a:gsLst>
              <a:lin ang="0" scaled="1"/>
            </a:gradFill>
            <a:ln w="9525">
              <a:noFill/>
              <a:miter lim="800000"/>
              <a:headEnd/>
              <a:tailEnd/>
            </a:ln>
          </p:spPr>
          <p:txBody>
            <a:bodyPr wrap="none" anchor="ctr"/>
            <a:lstStyle/>
            <a:p>
              <a:endParaRPr lang="fr-FR" dirty="0"/>
            </a:p>
          </p:txBody>
        </p:sp>
        <p:sp>
          <p:nvSpPr>
            <p:cNvPr id="27674" name="AutoShape 32"/>
            <p:cNvSpPr>
              <a:spLocks noChangeArrowheads="1"/>
            </p:cNvSpPr>
            <p:nvPr>
              <p:custDataLst>
                <p:tags r:id="rId23"/>
              </p:custDataLst>
            </p:nvPr>
          </p:nvSpPr>
          <p:spPr bwMode="auto">
            <a:xfrm rot="-5400000">
              <a:off x="3214688" y="2071688"/>
              <a:ext cx="2533650" cy="25336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692 w 21600"/>
                <a:gd name="T13" fmla="*/ 0 h 21600"/>
                <a:gd name="T14" fmla="*/ 17908 w 21600"/>
                <a:gd name="T15" fmla="*/ 3299 h 21600"/>
              </a:gdLst>
              <a:ahLst/>
              <a:cxnLst>
                <a:cxn ang="T8">
                  <a:pos x="T0" y="T1"/>
                </a:cxn>
                <a:cxn ang="T9">
                  <a:pos x="T2" y="T3"/>
                </a:cxn>
                <a:cxn ang="T10">
                  <a:pos x="T4" y="T5"/>
                </a:cxn>
                <a:cxn ang="T11">
                  <a:pos x="T6" y="T7"/>
                </a:cxn>
              </a:cxnLst>
              <a:rect l="T12" t="T13" r="T14" b="T15"/>
              <a:pathLst>
                <a:path w="21600" h="21600">
                  <a:moveTo>
                    <a:pt x="5806" y="2178"/>
                  </a:moveTo>
                  <a:cubicBezTo>
                    <a:pt x="7323" y="1299"/>
                    <a:pt x="9046" y="837"/>
                    <a:pt x="10800" y="837"/>
                  </a:cubicBezTo>
                  <a:cubicBezTo>
                    <a:pt x="12553" y="837"/>
                    <a:pt x="14276" y="1299"/>
                    <a:pt x="15793" y="2178"/>
                  </a:cubicBezTo>
                  <a:lnTo>
                    <a:pt x="16213" y="1454"/>
                  </a:lnTo>
                  <a:cubicBezTo>
                    <a:pt x="14568" y="501"/>
                    <a:pt x="12700" y="0"/>
                    <a:pt x="10799" y="0"/>
                  </a:cubicBezTo>
                  <a:cubicBezTo>
                    <a:pt x="8899" y="0"/>
                    <a:pt x="7031" y="501"/>
                    <a:pt x="5386" y="1454"/>
                  </a:cubicBezTo>
                  <a:close/>
                </a:path>
              </a:pathLst>
            </a:custGeom>
            <a:gradFill rotWithShape="1">
              <a:gsLst>
                <a:gs pos="0">
                  <a:srgbClr val="C0C0C0"/>
                </a:gs>
                <a:gs pos="100000">
                  <a:srgbClr val="DE0EE3"/>
                </a:gs>
              </a:gsLst>
              <a:lin ang="0" scaled="1"/>
            </a:gradFill>
            <a:ln w="9525">
              <a:noFill/>
              <a:miter lim="800000"/>
              <a:headEnd/>
              <a:tailEnd/>
            </a:ln>
          </p:spPr>
          <p:txBody>
            <a:bodyPr wrap="none" anchor="ctr"/>
            <a:lstStyle/>
            <a:p>
              <a:pPr>
                <a:defRPr/>
              </a:pPr>
              <a:endParaRPr lang="fr-FR" dirty="0">
                <a:solidFill>
                  <a:schemeClr val="tx1">
                    <a:lumMod val="50000"/>
                    <a:lumOff val="50000"/>
                  </a:schemeClr>
                </a:solidFill>
                <a:latin typeface="Arial" pitchFamily="34" charset="0"/>
              </a:endParaRPr>
            </a:p>
          </p:txBody>
        </p:sp>
        <p:sp>
          <p:nvSpPr>
            <p:cNvPr id="11291" name="AutoShape 33"/>
            <p:cNvSpPr>
              <a:spLocks noChangeArrowheads="1"/>
            </p:cNvSpPr>
            <p:nvPr>
              <p:custDataLst>
                <p:tags r:id="rId24"/>
              </p:custDataLst>
            </p:nvPr>
          </p:nvSpPr>
          <p:spPr bwMode="auto">
            <a:xfrm rot="5400000" flipH="1">
              <a:off x="3262313" y="2111375"/>
              <a:ext cx="2533650" cy="25336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819 w 21600"/>
                <a:gd name="T13" fmla="*/ 0 h 21600"/>
                <a:gd name="T14" fmla="*/ 17781 w 21600"/>
                <a:gd name="T15" fmla="*/ 3153 h 21600"/>
              </a:gdLst>
              <a:ahLst/>
              <a:cxnLst>
                <a:cxn ang="T8">
                  <a:pos x="T0" y="T1"/>
                </a:cxn>
                <a:cxn ang="T9">
                  <a:pos x="T2" y="T3"/>
                </a:cxn>
                <a:cxn ang="T10">
                  <a:pos x="T4" y="T5"/>
                </a:cxn>
                <a:cxn ang="T11">
                  <a:pos x="T6" y="T7"/>
                </a:cxn>
              </a:cxnLst>
              <a:rect l="T12" t="T13" r="T14" b="T15"/>
              <a:pathLst>
                <a:path w="21600" h="21600">
                  <a:moveTo>
                    <a:pt x="5900" y="2057"/>
                  </a:moveTo>
                  <a:cubicBezTo>
                    <a:pt x="7397" y="1218"/>
                    <a:pt x="9084" y="778"/>
                    <a:pt x="10800" y="778"/>
                  </a:cubicBezTo>
                  <a:cubicBezTo>
                    <a:pt x="12515" y="778"/>
                    <a:pt x="14202" y="1218"/>
                    <a:pt x="15699" y="2057"/>
                  </a:cubicBezTo>
                  <a:lnTo>
                    <a:pt x="16080" y="1378"/>
                  </a:lnTo>
                  <a:cubicBezTo>
                    <a:pt x="14467" y="474"/>
                    <a:pt x="12649" y="0"/>
                    <a:pt x="10799" y="0"/>
                  </a:cubicBezTo>
                  <a:cubicBezTo>
                    <a:pt x="8950" y="0"/>
                    <a:pt x="7132" y="474"/>
                    <a:pt x="5519" y="1378"/>
                  </a:cubicBezTo>
                  <a:close/>
                </a:path>
              </a:pathLst>
            </a:custGeom>
            <a:gradFill rotWithShape="1">
              <a:gsLst>
                <a:gs pos="0">
                  <a:srgbClr val="F0F371"/>
                </a:gs>
                <a:gs pos="100000">
                  <a:srgbClr val="0066FF"/>
                </a:gs>
              </a:gsLst>
              <a:lin ang="0" scaled="1"/>
            </a:gradFill>
            <a:ln w="9525">
              <a:noFill/>
              <a:miter lim="800000"/>
              <a:headEnd/>
              <a:tailEnd/>
            </a:ln>
          </p:spPr>
          <p:txBody>
            <a:bodyPr wrap="none" anchor="ctr"/>
            <a:lstStyle/>
            <a:p>
              <a:endParaRPr lang="fr-FR" dirty="0"/>
            </a:p>
          </p:txBody>
        </p:sp>
      </p:grpSp>
      <p:sp>
        <p:nvSpPr>
          <p:cNvPr id="36" name="Title 1"/>
          <p:cNvSpPr txBox="1">
            <a:spLocks/>
          </p:cNvSpPr>
          <p:nvPr>
            <p:custDataLst>
              <p:tags r:id="rId2"/>
            </p:custDataLst>
          </p:nvPr>
        </p:nvSpPr>
        <p:spPr bwMode="auto">
          <a:xfrm>
            <a:off x="571500" y="0"/>
            <a:ext cx="8229600" cy="571500"/>
          </a:xfrm>
          <a:prstGeom prst="rect">
            <a:avLst/>
          </a:prstGeom>
          <a:noFill/>
          <a:ln w="9525">
            <a:noFill/>
            <a:miter lim="800000"/>
            <a:headEnd/>
            <a:tailEnd/>
          </a:ln>
        </p:spPr>
        <p:txBody>
          <a:bodyPr anchor="ctr"/>
          <a:lstStyle/>
          <a:p>
            <a:pPr algn="ctr">
              <a:defRPr/>
            </a:pPr>
            <a:r>
              <a:rPr lang="en-CA" sz="2000" dirty="0">
                <a:ea typeface="+mj-ea"/>
                <a:cs typeface="Arial" charset="0"/>
              </a:rPr>
              <a:t/>
            </a:r>
            <a:br>
              <a:rPr lang="en-CA" sz="2000" dirty="0">
                <a:ea typeface="+mj-ea"/>
                <a:cs typeface="Arial" charset="0"/>
              </a:rPr>
            </a:br>
            <a:endParaRPr lang="en-CA" sz="2800" b="1" dirty="0">
              <a:solidFill>
                <a:schemeClr val="accent6"/>
              </a:solidFill>
              <a:ea typeface="+mj-ea"/>
              <a:cs typeface="Arial" charset="0"/>
            </a:endParaRPr>
          </a:p>
        </p:txBody>
      </p:sp>
      <p:sp>
        <p:nvSpPr>
          <p:cNvPr id="37" name="Espace réservé du numéro de diapositive 36"/>
          <p:cNvSpPr>
            <a:spLocks noGrp="1"/>
          </p:cNvSpPr>
          <p:nvPr>
            <p:ph type="sldNum" sz="quarter" idx="12"/>
            <p:custDataLst>
              <p:tags r:id="rId3"/>
            </p:custDataLst>
          </p:nvPr>
        </p:nvSpPr>
        <p:spPr/>
        <p:txBody>
          <a:bodyPr/>
          <a:lstStyle/>
          <a:p>
            <a:pPr>
              <a:defRPr/>
            </a:pPr>
            <a:fld id="{1EDB8EB0-5520-4FC3-85F7-77C3238B33EF}" type="slidenum">
              <a:rPr lang="fr-CA" smtClean="0"/>
              <a:pPr>
                <a:defRPr/>
              </a:pPr>
              <a:t>7</a:t>
            </a:fld>
            <a:endParaRPr lang="fr-CA" dirty="0"/>
          </a:p>
        </p:txBody>
      </p:sp>
      <p:sp>
        <p:nvSpPr>
          <p:cNvPr id="33" name="Titre 2"/>
          <p:cNvSpPr>
            <a:spLocks noGrp="1"/>
          </p:cNvSpPr>
          <p:nvPr>
            <p:ph type="title"/>
          </p:nvPr>
        </p:nvSpPr>
        <p:spPr>
          <a:xfrm>
            <a:off x="457200" y="0"/>
            <a:ext cx="8229600" cy="1143000"/>
          </a:xfrm>
        </p:spPr>
        <p:txBody>
          <a:bodyPr/>
          <a:lstStyle/>
          <a:p>
            <a:r>
              <a:rPr lang="fr-FR" dirty="0" smtClean="0">
                <a:solidFill>
                  <a:srgbClr val="00BBB4"/>
                </a:solidFill>
              </a:rPr>
              <a:t>Le modèle retenu: ÉGIPSS</a:t>
            </a:r>
            <a:endParaRPr lang="fr-FR" dirty="0">
              <a:solidFill>
                <a:srgbClr val="00BBB4"/>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re 1"/>
          <p:cNvSpPr>
            <a:spLocks noGrp="1"/>
          </p:cNvSpPr>
          <p:nvPr>
            <p:ph type="title"/>
            <p:custDataLst>
              <p:tags r:id="rId1"/>
            </p:custDataLst>
          </p:nvPr>
        </p:nvSpPr>
        <p:spPr>
          <a:xfrm>
            <a:off x="457200" y="142875"/>
            <a:ext cx="6934200" cy="1143000"/>
          </a:xfrm>
        </p:spPr>
        <p:txBody>
          <a:bodyPr/>
          <a:lstStyle/>
          <a:p>
            <a:pPr>
              <a:defRPr/>
            </a:pPr>
            <a:r>
              <a:rPr lang="fr-FR" sz="3600" b="1" dirty="0" smtClean="0">
                <a:solidFill>
                  <a:srgbClr val="00BBB4"/>
                </a:solidFill>
                <a:latin typeface="Arial" charset="0"/>
                <a:cs typeface="Arial" charset="0"/>
              </a:rPr>
              <a:t>Le niveau d’application du modèle ÉGIPSS</a:t>
            </a:r>
          </a:p>
        </p:txBody>
      </p:sp>
      <p:graphicFrame>
        <p:nvGraphicFramePr>
          <p:cNvPr id="10" name="Tableau 9"/>
          <p:cNvGraphicFramePr>
            <a:graphicFrameLocks noGrp="1"/>
          </p:cNvGraphicFramePr>
          <p:nvPr>
            <p:custDataLst>
              <p:tags r:id="rId2"/>
            </p:custDataLst>
          </p:nvPr>
        </p:nvGraphicFramePr>
        <p:xfrm>
          <a:off x="381001" y="1600200"/>
          <a:ext cx="6565899" cy="640080"/>
        </p:xfrm>
        <a:graphic>
          <a:graphicData uri="http://schemas.openxmlformats.org/drawingml/2006/table">
            <a:tbl>
              <a:tblPr/>
              <a:tblGrid>
                <a:gridCol w="2057399"/>
                <a:gridCol w="2971800"/>
                <a:gridCol w="1536700"/>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ÉGIPSS-GOUVERNE</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MACRO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Commissaire à la santé et au bien-être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Imputabilité</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11" name="Tableau 10"/>
          <p:cNvGraphicFramePr>
            <a:graphicFrameLocks noGrp="1"/>
          </p:cNvGraphicFramePr>
          <p:nvPr>
            <p:custDataLst>
              <p:tags r:id="rId3"/>
            </p:custDataLst>
          </p:nvPr>
        </p:nvGraphicFramePr>
        <p:xfrm>
          <a:off x="381000" y="2514600"/>
          <a:ext cx="6565899" cy="640080"/>
        </p:xfrm>
        <a:graphic>
          <a:graphicData uri="http://schemas.openxmlformats.org/drawingml/2006/table">
            <a:tbl>
              <a:tblPr/>
              <a:tblGrid>
                <a:gridCol w="2057399"/>
                <a:gridCol w="2971800"/>
                <a:gridCol w="1536700"/>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2"/>
                          </a:solidFill>
                          <a:effectLst/>
                          <a:latin typeface="Calibri" charset="0"/>
                          <a:ea typeface="ＭＳ Ｐゴシック" charset="-128"/>
                          <a:cs typeface="ＭＳ Ｐゴシック" charset="-128"/>
                        </a:rPr>
                        <a:t>ÉGIPSS-PUBLIC</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2"/>
                          </a:solidFill>
                          <a:effectLst/>
                          <a:latin typeface="Calibri" charset="0"/>
                          <a:ea typeface="ＭＳ Ｐゴシック" charset="-128"/>
                          <a:cs typeface="ＭＳ Ｐゴシック" charset="-128"/>
                        </a:rPr>
                        <a:t>MESO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2"/>
                          </a:solidFill>
                          <a:effectLst/>
                          <a:latin typeface="Calibri" charset="0"/>
                          <a:ea typeface="ＭＳ Ｐゴシック" charset="-128"/>
                          <a:cs typeface="ＭＳ Ｐゴシック" charset="-128"/>
                        </a:rPr>
                        <a:t>AQESSS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2"/>
                          </a:solidFill>
                          <a:effectLst/>
                          <a:latin typeface="Calibri" charset="0"/>
                          <a:ea typeface="ＭＳ Ｐゴシック" charset="-128"/>
                          <a:cs typeface="ＭＳ Ｐゴシック" charset="-128"/>
                        </a:rPr>
                        <a:t>Imputabilité</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2"/>
                          </a:solidFill>
                          <a:effectLst/>
                          <a:latin typeface="Calibri" charset="0"/>
                          <a:ea typeface="ＭＳ Ｐゴシック" charset="-128"/>
                          <a:cs typeface="ＭＳ Ｐゴシック" charset="-128"/>
                        </a:rPr>
                        <a:t>Amélioration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12" name="Tableau 11"/>
          <p:cNvGraphicFramePr>
            <a:graphicFrameLocks noGrp="1"/>
          </p:cNvGraphicFramePr>
          <p:nvPr>
            <p:custDataLst>
              <p:tags r:id="rId4"/>
            </p:custDataLst>
          </p:nvPr>
        </p:nvGraphicFramePr>
        <p:xfrm>
          <a:off x="381001" y="3505200"/>
          <a:ext cx="6565899" cy="1041399"/>
        </p:xfrm>
        <a:graphic>
          <a:graphicData uri="http://schemas.openxmlformats.org/drawingml/2006/table">
            <a:tbl>
              <a:tblPr/>
              <a:tblGrid>
                <a:gridCol w="2057399"/>
                <a:gridCol w="2971800"/>
                <a:gridCol w="1536700"/>
              </a:tblGrid>
              <a:tr h="104139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ÉGIPSS-GESTION</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MESO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Centre de santé et de services sociaux dans 4 régions du Québec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Amélioration</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Imputabilité</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13" name="Tableau 12"/>
          <p:cNvGraphicFramePr>
            <a:graphicFrameLocks noGrp="1"/>
          </p:cNvGraphicFramePr>
          <p:nvPr>
            <p:custDataLst>
              <p:tags r:id="rId5"/>
            </p:custDataLst>
          </p:nvPr>
        </p:nvGraphicFramePr>
        <p:xfrm>
          <a:off x="380999" y="4876800"/>
          <a:ext cx="6553201" cy="932180"/>
        </p:xfrm>
        <a:graphic>
          <a:graphicData uri="http://schemas.openxmlformats.org/drawingml/2006/table">
            <a:tbl>
              <a:tblPr/>
              <a:tblGrid>
                <a:gridCol w="2057401"/>
                <a:gridCol w="2971800"/>
                <a:gridCol w="1524000"/>
              </a:tblGrid>
              <a:tr h="93218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ÉGIPSS-OPÉRATION</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MICRO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Services, Programmes, Continuum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Amélioration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grpSp>
        <p:nvGrpSpPr>
          <p:cNvPr id="2" name="Grouper 23"/>
          <p:cNvGrpSpPr>
            <a:grpSpLocks/>
          </p:cNvGrpSpPr>
          <p:nvPr>
            <p:custDataLst>
              <p:tags r:id="rId6"/>
            </p:custDataLst>
          </p:nvPr>
        </p:nvGrpSpPr>
        <p:grpSpPr bwMode="auto">
          <a:xfrm>
            <a:off x="7048500" y="1625600"/>
            <a:ext cx="1905000" cy="4330700"/>
            <a:chOff x="7048500" y="1625600"/>
            <a:chExt cx="1905000" cy="4330700"/>
          </a:xfrm>
        </p:grpSpPr>
        <p:cxnSp>
          <p:nvCxnSpPr>
            <p:cNvPr id="15" name="Connecteur droit 14"/>
            <p:cNvCxnSpPr/>
            <p:nvPr/>
          </p:nvCxnSpPr>
          <p:spPr>
            <a:xfrm rot="5400000">
              <a:off x="5626100" y="3289300"/>
              <a:ext cx="4292600" cy="965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necteur droit 16"/>
            <p:cNvCxnSpPr>
              <a:cxnSpLocks noChangeShapeType="1"/>
            </p:cNvCxnSpPr>
            <p:nvPr/>
          </p:nvCxnSpPr>
          <p:spPr bwMode="auto">
            <a:xfrm rot="16200000" flipV="1">
              <a:off x="5041900" y="3657600"/>
              <a:ext cx="4254500" cy="241300"/>
            </a:xfrm>
            <a:prstGeom prst="line">
              <a:avLst/>
            </a:prstGeom>
            <a:noFill/>
            <a:ln w="25400">
              <a:solidFill>
                <a:schemeClr val="accent1"/>
              </a:solidFill>
              <a:round/>
              <a:headEnd/>
              <a:tailEnd/>
            </a:ln>
            <a:effectLst>
              <a:outerShdw blurRad="40000" dist="20000" dir="5400000" rotWithShape="0">
                <a:srgbClr val="000000">
                  <a:alpha val="37999"/>
                </a:srgbClr>
              </a:outerShdw>
            </a:effectLst>
          </p:spPr>
        </p:cxnSp>
        <p:cxnSp>
          <p:nvCxnSpPr>
            <p:cNvPr id="19" name="Connecteur droit 18"/>
            <p:cNvCxnSpPr>
              <a:cxnSpLocks noChangeShapeType="1"/>
            </p:cNvCxnSpPr>
            <p:nvPr/>
          </p:nvCxnSpPr>
          <p:spPr bwMode="auto">
            <a:xfrm rot="16200000" flipH="1">
              <a:off x="6457950" y="3460750"/>
              <a:ext cx="4305300" cy="685800"/>
            </a:xfrm>
            <a:prstGeom prst="line">
              <a:avLst/>
            </a:prstGeom>
            <a:noFill/>
            <a:ln w="25400">
              <a:solidFill>
                <a:schemeClr val="accent1"/>
              </a:solidFill>
              <a:round/>
              <a:headEnd/>
              <a:tailEnd/>
            </a:ln>
            <a:effectLst>
              <a:outerShdw blurRad="40000" dist="20000" dir="5400000" rotWithShape="0">
                <a:srgbClr val="000000">
                  <a:alpha val="37999"/>
                </a:srgbClr>
              </a:outerShdw>
            </a:effectLst>
          </p:spPr>
        </p:cxnSp>
        <p:sp>
          <p:nvSpPr>
            <p:cNvPr id="12335" name="ZoneTexte 21"/>
            <p:cNvSpPr txBox="1">
              <a:spLocks noChangeArrowheads="1"/>
            </p:cNvSpPr>
            <p:nvPr/>
          </p:nvSpPr>
          <p:spPr bwMode="auto">
            <a:xfrm rot="16200000">
              <a:off x="6565456" y="2493464"/>
              <a:ext cx="1824143" cy="477054"/>
            </a:xfrm>
            <a:prstGeom prst="rect">
              <a:avLst/>
            </a:prstGeom>
            <a:noFill/>
            <a:ln w="9525">
              <a:noFill/>
              <a:miter lim="800000"/>
              <a:headEnd/>
              <a:tailEnd/>
            </a:ln>
          </p:spPr>
          <p:txBody>
            <a:bodyPr wrap="none">
              <a:spAutoFit/>
            </a:bodyPr>
            <a:lstStyle/>
            <a:p>
              <a:pPr algn="ctr"/>
              <a:r>
                <a:rPr lang="fr-FR" sz="2500" dirty="0">
                  <a:solidFill>
                    <a:schemeClr val="accent2"/>
                  </a:solidFill>
                </a:rPr>
                <a:t>Imputabilité</a:t>
              </a:r>
            </a:p>
          </p:txBody>
        </p:sp>
        <p:sp>
          <p:nvSpPr>
            <p:cNvPr id="12336" name="ZoneTexte 22"/>
            <p:cNvSpPr txBox="1">
              <a:spLocks noChangeArrowheads="1"/>
            </p:cNvSpPr>
            <p:nvPr/>
          </p:nvSpPr>
          <p:spPr bwMode="auto">
            <a:xfrm rot="16200000">
              <a:off x="7180028" y="4703264"/>
              <a:ext cx="1966598" cy="477054"/>
            </a:xfrm>
            <a:prstGeom prst="rect">
              <a:avLst/>
            </a:prstGeom>
            <a:noFill/>
            <a:ln w="9525">
              <a:noFill/>
              <a:miter lim="800000"/>
              <a:headEnd/>
              <a:tailEnd/>
            </a:ln>
          </p:spPr>
          <p:txBody>
            <a:bodyPr wrap="none">
              <a:spAutoFit/>
            </a:bodyPr>
            <a:lstStyle/>
            <a:p>
              <a:pPr algn="ctr"/>
              <a:r>
                <a:rPr lang="fr-FR" sz="2500" dirty="0">
                  <a:solidFill>
                    <a:srgbClr val="00BBB4"/>
                  </a:solidFill>
                </a:rPr>
                <a:t>Amélioration</a:t>
              </a: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re 1"/>
          <p:cNvSpPr>
            <a:spLocks noGrp="1"/>
          </p:cNvSpPr>
          <p:nvPr>
            <p:ph type="title"/>
            <p:custDataLst>
              <p:tags r:id="rId1"/>
            </p:custDataLst>
          </p:nvPr>
        </p:nvSpPr>
        <p:spPr>
          <a:xfrm>
            <a:off x="457200" y="274638"/>
            <a:ext cx="8229600" cy="868362"/>
          </a:xfrm>
        </p:spPr>
        <p:txBody>
          <a:bodyPr/>
          <a:lstStyle/>
          <a:p>
            <a:pPr>
              <a:defRPr/>
            </a:pPr>
            <a:r>
              <a:rPr lang="fr-FR" dirty="0" smtClean="0">
                <a:solidFill>
                  <a:srgbClr val="00BBB4"/>
                </a:solidFill>
              </a:rPr>
              <a:t>Les établissements</a:t>
            </a:r>
            <a:endParaRPr lang="fr-FR" b="1" dirty="0" smtClean="0">
              <a:solidFill>
                <a:schemeClr val="accent6"/>
              </a:solidFill>
              <a:cs typeface="Arial" charset="0"/>
            </a:endParaRPr>
          </a:p>
        </p:txBody>
      </p:sp>
      <p:sp>
        <p:nvSpPr>
          <p:cNvPr id="66564" name="Espace réservé du numéro de diapositive 4"/>
          <p:cNvSpPr>
            <a:spLocks noGrp="1"/>
          </p:cNvSpPr>
          <p:nvPr>
            <p:ph type="sldNum" sz="quarter" idx="12"/>
            <p:custDataLst>
              <p:tags r:id="rId2"/>
            </p:custDataLst>
          </p:nvPr>
        </p:nvSpPr>
        <p:spPr/>
        <p:txBody>
          <a:bodyPr/>
          <a:lstStyle/>
          <a:p>
            <a:pPr>
              <a:defRPr/>
            </a:pPr>
            <a:fld id="{7507AE90-931C-4C6F-9ACE-6A5871CB506B}" type="slidenum">
              <a:rPr lang="fr-FR" smtClean="0"/>
              <a:pPr>
                <a:defRPr/>
              </a:pPr>
              <a:t>9</a:t>
            </a:fld>
            <a:endParaRPr lang="fr-FR" dirty="0" smtClean="0"/>
          </a:p>
        </p:txBody>
      </p:sp>
      <p:pic>
        <p:nvPicPr>
          <p:cNvPr id="14341" name="Image 6"/>
          <p:cNvPicPr>
            <a:picLocks noChangeAspect="1"/>
          </p:cNvPicPr>
          <p:nvPr>
            <p:custDataLst>
              <p:tags r:id="rId3"/>
            </p:custDataLst>
          </p:nvPr>
        </p:nvPicPr>
        <p:blipFill>
          <a:blip r:embed="rId6"/>
          <a:srcRect/>
          <a:stretch>
            <a:fillRect/>
          </a:stretch>
        </p:blipFill>
        <p:spPr bwMode="auto">
          <a:xfrm>
            <a:off x="0" y="1593850"/>
            <a:ext cx="9104313" cy="4130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22"/>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11"/>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12"/>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13"/>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14"/>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15"/>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16"/>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17"/>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18"/>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19"/>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20"/>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27"/>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21"/>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23"/>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24"/>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25"/>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26"/>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1"/>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2"/>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3"/>
</p:tagLst>
</file>

<file path=ppt/tags/tag2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4"/>
</p:tagLst>
</file>

<file path=ppt/tags/tag2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5"/>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28"/>
</p:tagLst>
</file>

<file path=ppt/tags/tag3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6"/>
</p:tagLst>
</file>

<file path=ppt/tags/tag3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1"/>
</p:tagLst>
</file>

<file path=ppt/tags/tag3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2"/>
</p:tagLst>
</file>

<file path=ppt/tags/tag3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3"/>
</p:tagLst>
</file>

<file path=ppt/tags/tag3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1"/>
</p:tagLst>
</file>

<file path=ppt/tags/tag3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2"/>
</p:tagLst>
</file>

<file path=ppt/tags/tag3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3"/>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5"/>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6"/>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7"/>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8"/>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9"/>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UM" val="1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ésentation1_Diane">
  <a:themeElements>
    <a:clrScheme name="IRSPUM">
      <a:dk1>
        <a:srgbClr val="000000"/>
      </a:dk1>
      <a:lt1>
        <a:srgbClr val="000000"/>
      </a:lt1>
      <a:dk2>
        <a:srgbClr val="D8F0E1"/>
      </a:dk2>
      <a:lt2>
        <a:srgbClr val="000000"/>
      </a:lt2>
      <a:accent1>
        <a:srgbClr val="76A22C"/>
      </a:accent1>
      <a:accent2>
        <a:srgbClr val="00BBB4"/>
      </a:accent2>
      <a:accent3>
        <a:srgbClr val="B1D86F"/>
      </a:accent3>
      <a:accent4>
        <a:srgbClr val="E5F2CF"/>
      </a:accent4>
      <a:accent5>
        <a:srgbClr val="7DFFFA"/>
      </a:accent5>
      <a:accent6>
        <a:srgbClr val="BEFFFC"/>
      </a:accent6>
      <a:hlink>
        <a:srgbClr val="0070C0"/>
      </a:hlink>
      <a:folHlink>
        <a:srgbClr val="7030A0"/>
      </a:folHlink>
    </a:clrScheme>
    <a:fontScheme name="IRSPUM">
      <a:majorFont>
        <a:latin typeface="Helvetica"/>
        <a:ea typeface=""/>
        <a:cs typeface=""/>
      </a:majorFont>
      <a:minorFont>
        <a:latin typeface="Helvetica"/>
        <a:ea typeface=""/>
        <a:cs typeface=""/>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1189</TotalTime>
  <Words>2972</Words>
  <Application>Microsoft Macintosh PowerPoint</Application>
  <PresentationFormat>Présentation à l'écran (4:3)</PresentationFormat>
  <Paragraphs>400</Paragraphs>
  <Slides>27</Slides>
  <Notes>22</Notes>
  <HiddenSlides>0</HiddenSlides>
  <MMClips>0</MMClips>
  <ScaleCrop>false</ScaleCrop>
  <HeadingPairs>
    <vt:vector size="4" baseType="variant">
      <vt:variant>
        <vt:lpstr>Modèle de conception</vt:lpstr>
      </vt:variant>
      <vt:variant>
        <vt:i4>1</vt:i4>
      </vt:variant>
      <vt:variant>
        <vt:lpstr>Titres des diapositives</vt:lpstr>
      </vt:variant>
      <vt:variant>
        <vt:i4>27</vt:i4>
      </vt:variant>
    </vt:vector>
  </HeadingPairs>
  <TitlesOfParts>
    <vt:vector size="28" baseType="lpstr">
      <vt:lpstr>Présentation1_Diane</vt:lpstr>
      <vt:lpstr>Implantation d’un Système d’Évaluation de la Performance</vt:lpstr>
      <vt:lpstr>Plan de ma présentation</vt:lpstr>
      <vt:lpstr>  Quelques informations sur l’AQESSS</vt:lpstr>
      <vt:lpstr>Quelques informations sur l’AQESSS (suite)</vt:lpstr>
      <vt:lpstr>Plan de ma présentation</vt:lpstr>
      <vt:lpstr>Les objectifs de l’AQESSS au début de la démarche?</vt:lpstr>
      <vt:lpstr>Le modèle retenu: ÉGIPSS</vt:lpstr>
      <vt:lpstr>Le niveau d’application du modèle ÉGIPSS</vt:lpstr>
      <vt:lpstr>Les établissements</vt:lpstr>
      <vt:lpstr>Déploiement du système</vt:lpstr>
      <vt:lpstr>Nombre d’indicateurs</vt:lpstr>
      <vt:lpstr>Les indicateurs </vt:lpstr>
      <vt:lpstr>Stratégies d’analyse: les outils</vt:lpstr>
      <vt:lpstr>Plan de ma présentation</vt:lpstr>
      <vt:lpstr>Les résultats (quelques exemples...)</vt:lpstr>
      <vt:lpstr>Les résultats</vt:lpstr>
      <vt:lpstr>                        Au niveau des sous-dimensions de la performance (suite)  </vt:lpstr>
      <vt:lpstr>Relationnel entre sous-dimensions</vt:lpstr>
      <vt:lpstr>                        Le relationnel entre sous-dimensions (suite)  </vt:lpstr>
      <vt:lpstr>Analyse configurationnelle de la performance</vt:lpstr>
      <vt:lpstr>Fonctions, alignements et les pratiques de gestion et de gouverne</vt:lpstr>
      <vt:lpstr>Plan de ma présentation</vt:lpstr>
      <vt:lpstr>Conclusion générale (phase I)</vt:lpstr>
      <vt:lpstr>Les objectifs de l’AQESSS au début de la démarche?</vt:lpstr>
      <vt:lpstr>Les objectifs de l’AQESSS au début de la démarche?</vt:lpstr>
      <vt:lpstr>Diapositive 26</vt:lpstr>
      <vt:lpstr>Est-ce utile pour améliorer la performance des établissements ?</vt:lpstr>
    </vt:vector>
  </TitlesOfParts>
  <Company>Universite de Montreal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Didi</dc:creator>
  <cp:lastModifiedBy>Geneviève Ste-Marie</cp:lastModifiedBy>
  <cp:revision>54</cp:revision>
  <dcterms:created xsi:type="dcterms:W3CDTF">2010-12-01T11:05:09Z</dcterms:created>
  <dcterms:modified xsi:type="dcterms:W3CDTF">2010-12-01T11:27:33Z</dcterms:modified>
</cp:coreProperties>
</file>